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2E19A8-1846-46E2-992D-FAE3445E1B9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B8B174-092F-4018-9E2B-7D40518C8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Relationship Id="rId3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jpeg"/><Relationship Id="rId5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Relationship Id="rId3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400" b="1" dirty="0" smtClean="0"/>
              <a:t>root word:  </a:t>
            </a:r>
            <a:r>
              <a:rPr lang="en-US" sz="7000" b="1" dirty="0" err="1" smtClean="0">
                <a:solidFill>
                  <a:schemeClr val="accent5"/>
                </a:solidFill>
              </a:rPr>
              <a:t>dict</a:t>
            </a:r>
            <a:endParaRPr lang="en-US" sz="4400" b="1" dirty="0" smtClean="0">
              <a:solidFill>
                <a:schemeClr val="accent5"/>
              </a:solidFill>
            </a:endParaRPr>
          </a:p>
          <a:p>
            <a:endParaRPr lang="en-US" sz="4400" b="1" dirty="0" smtClean="0"/>
          </a:p>
          <a:p>
            <a:r>
              <a:rPr lang="en-US" sz="4400" b="1" dirty="0" smtClean="0"/>
              <a:t>means    </a:t>
            </a:r>
            <a:r>
              <a:rPr lang="en-US" sz="4400" b="1" dirty="0" smtClean="0">
                <a:solidFill>
                  <a:schemeClr val="accent2"/>
                </a:solidFill>
              </a:rPr>
              <a:t>“to speak”</a:t>
            </a:r>
            <a:endParaRPr lang="en-US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 Indictment                 </a:t>
            </a:r>
            <a:r>
              <a:rPr lang="en-US" sz="32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words </a:t>
            </a:r>
            <a:r>
              <a:rPr lang="en-US" b="1" dirty="0" smtClean="0">
                <a:solidFill>
                  <a:srgbClr val="FF0000"/>
                </a:solidFill>
              </a:rPr>
              <a:t>spoken</a:t>
            </a:r>
            <a:r>
              <a:rPr lang="en-US" dirty="0" smtClean="0"/>
              <a:t> or written by a grand jury that charge a person with a crime</a:t>
            </a:r>
            <a:endParaRPr lang="en-US" dirty="0"/>
          </a:p>
        </p:txBody>
      </p:sp>
      <p:pic>
        <p:nvPicPr>
          <p:cNvPr id="4" name="Picture 3" descr="images-1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191000"/>
            <a:ext cx="3289300" cy="2463800"/>
          </a:xfrm>
          <a:prstGeom prst="rect">
            <a:avLst/>
          </a:prstGeom>
        </p:spPr>
      </p:pic>
      <p:pic>
        <p:nvPicPr>
          <p:cNvPr id="5" name="Picture 4" descr="images-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14600"/>
            <a:ext cx="3556000" cy="2184400"/>
          </a:xfrm>
          <a:prstGeom prst="rect">
            <a:avLst/>
          </a:prstGeom>
        </p:spPr>
      </p:pic>
      <p:pic>
        <p:nvPicPr>
          <p:cNvPr id="7" name="Picture 6" descr="images-1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2182">
            <a:off x="6248400" y="3352800"/>
            <a:ext cx="25146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 Predict                      </a:t>
            </a:r>
            <a:r>
              <a:rPr lang="en-US" sz="2400" i="1" dirty="0" smtClean="0">
                <a:solidFill>
                  <a:srgbClr val="FF0000"/>
                </a:solidFill>
              </a:rPr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say</a:t>
            </a:r>
            <a:r>
              <a:rPr lang="en-US" dirty="0" smtClean="0"/>
              <a:t> what will happen before it occurs</a:t>
            </a:r>
            <a:endParaRPr lang="en-US" dirty="0"/>
          </a:p>
        </p:txBody>
      </p:sp>
      <p:pic>
        <p:nvPicPr>
          <p:cNvPr id="6" name="Picture 5" descr="images-1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181" y="3276600"/>
            <a:ext cx="4232819" cy="2755900"/>
          </a:xfrm>
          <a:prstGeom prst="rect">
            <a:avLst/>
          </a:prstGeom>
        </p:spPr>
      </p:pic>
      <p:pic>
        <p:nvPicPr>
          <p:cNvPr id="4" name="Picture 3" descr="images-1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425221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 Verdict                 </a:t>
            </a:r>
            <a:r>
              <a:rPr lang="en-US" sz="28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83" y="1474787"/>
            <a:ext cx="7498080" cy="4800600"/>
          </a:xfrm>
        </p:spPr>
        <p:txBody>
          <a:bodyPr/>
          <a:lstStyle/>
          <a:p>
            <a:r>
              <a:rPr lang="en-US" dirty="0" smtClean="0"/>
              <a:t>The decision a jury makes in a trial; the decision </a:t>
            </a:r>
            <a:r>
              <a:rPr lang="en-US" b="1" dirty="0" smtClean="0">
                <a:solidFill>
                  <a:srgbClr val="FF0000"/>
                </a:solidFill>
              </a:rPr>
              <a:t>said</a:t>
            </a:r>
            <a:r>
              <a:rPr lang="en-US" dirty="0" smtClean="0"/>
              <a:t> by the jury</a:t>
            </a:r>
          </a:p>
          <a:p>
            <a:r>
              <a:rPr lang="en-US" dirty="0"/>
              <a:t>a judgment or opinion about something</a:t>
            </a:r>
          </a:p>
        </p:txBody>
      </p:sp>
      <p:pic>
        <p:nvPicPr>
          <p:cNvPr id="1026" name="Picture 2" descr="C:\Documents and Settings\gloria.walton\Local Settings\Temporary Internet Files\Content.IE5\2JSTM34V\MM9003363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0"/>
            <a:ext cx="609600" cy="609600"/>
          </a:xfrm>
          <a:prstGeom prst="rect">
            <a:avLst/>
          </a:prstGeom>
          <a:noFill/>
        </p:spPr>
      </p:pic>
      <p:pic>
        <p:nvPicPr>
          <p:cNvPr id="1027" name="Picture 3" descr="C:\Documents and Settings\gloria.walton\Local Settings\Temporary Internet Files\Content.IE5\QNWT6PGV\MC9000242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276600"/>
            <a:ext cx="1898650" cy="1412875"/>
          </a:xfrm>
          <a:prstGeom prst="rect">
            <a:avLst/>
          </a:prstGeom>
          <a:noFill/>
        </p:spPr>
      </p:pic>
      <p:pic>
        <p:nvPicPr>
          <p:cNvPr id="5" name="Picture 4" descr="images-19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05200"/>
            <a:ext cx="2489200" cy="3142615"/>
          </a:xfrm>
          <a:prstGeom prst="rect">
            <a:avLst/>
          </a:prstGeom>
        </p:spPr>
      </p:pic>
      <p:pic>
        <p:nvPicPr>
          <p:cNvPr id="6" name="Picture 5" descr="images-20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038600"/>
            <a:ext cx="31877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4000" dirty="0" smtClean="0"/>
          </a:p>
          <a:p>
            <a:pPr marL="82296" indent="0">
              <a:buNone/>
            </a:pPr>
            <a:endParaRPr lang="en-US" sz="4000"/>
          </a:p>
          <a:p>
            <a:pPr marL="82296" indent="0">
              <a:buNone/>
            </a:pPr>
            <a:r>
              <a:rPr lang="en-US" sz="4000" smtClean="0"/>
              <a:t>randall</a:t>
            </a:r>
            <a:r>
              <a:rPr lang="en-US" sz="4000" dirty="0" smtClean="0"/>
              <a:t> likes </a:t>
            </a:r>
            <a:r>
              <a:rPr lang="en-US" sz="4000" dirty="0" err="1" smtClean="0"/>
              <a:t>toyotas</a:t>
            </a:r>
            <a:r>
              <a:rPr lang="en-US" sz="4000" dirty="0" smtClean="0"/>
              <a:t> but he can t drive yet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214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Contradict                  </a:t>
            </a:r>
            <a:r>
              <a:rPr lang="en-US" sz="2800" i="1" dirty="0" smtClean="0">
                <a:solidFill>
                  <a:srgbClr val="FF0000"/>
                </a:solidFill>
              </a:rPr>
              <a:t>verb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speak</a:t>
            </a:r>
            <a:r>
              <a:rPr lang="en-US" dirty="0" smtClean="0"/>
              <a:t> against;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say</a:t>
            </a:r>
            <a:r>
              <a:rPr lang="en-US" dirty="0" smtClean="0"/>
              <a:t> the opposite</a:t>
            </a:r>
            <a:endParaRPr lang="en-US" dirty="0"/>
          </a:p>
        </p:txBody>
      </p:sp>
      <p:pic>
        <p:nvPicPr>
          <p:cNvPr id="5" name="Picture 4" descr="6043429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0800"/>
            <a:ext cx="4078112" cy="4078112"/>
          </a:xfrm>
          <a:prstGeom prst="rect">
            <a:avLst/>
          </a:prstGeom>
        </p:spPr>
      </p:pic>
      <p:pic>
        <p:nvPicPr>
          <p:cNvPr id="6" name="Picture 5" descr="Unknown-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05200"/>
            <a:ext cx="2955925" cy="248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 Dictation                </a:t>
            </a:r>
            <a:r>
              <a:rPr lang="en-US" sz="20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written down as someone </a:t>
            </a:r>
            <a:r>
              <a:rPr lang="en-US" dirty="0" smtClean="0">
                <a:solidFill>
                  <a:srgbClr val="FF0000"/>
                </a:solidFill>
              </a:rPr>
              <a:t>says</a:t>
            </a:r>
            <a:r>
              <a:rPr lang="en-US" dirty="0" smtClean="0"/>
              <a:t> it</a:t>
            </a:r>
            <a:endParaRPr lang="en-US" dirty="0"/>
          </a:p>
        </p:txBody>
      </p:sp>
      <p:pic>
        <p:nvPicPr>
          <p:cNvPr id="9219" name="Picture 3" descr="C:\Documents and Settings\gloria.walton\Local Settings\Temporary Internet Files\Content.IE5\2JSTM34V\MP9003995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905366"/>
            <a:ext cx="2123661" cy="2655225"/>
          </a:xfrm>
          <a:prstGeom prst="rect">
            <a:avLst/>
          </a:prstGeom>
          <a:noFill/>
        </p:spPr>
      </p:pic>
      <p:pic>
        <p:nvPicPr>
          <p:cNvPr id="4" name="Picture 3" descr="Unknown-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57400"/>
            <a:ext cx="2628900" cy="3098800"/>
          </a:xfrm>
          <a:prstGeom prst="rect">
            <a:avLst/>
          </a:prstGeom>
        </p:spPr>
      </p:pic>
      <p:pic>
        <p:nvPicPr>
          <p:cNvPr id="5" name="Picture 4" descr="Use-iPhone-app-for-voice-to-text-dictation-CHC6VO1-x-lar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315408"/>
            <a:ext cx="3460750" cy="2542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Dictator          </a:t>
            </a:r>
            <a:r>
              <a:rPr lang="en-US" sz="20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leader who </a:t>
            </a:r>
            <a:r>
              <a:rPr lang="en-US" dirty="0" smtClean="0">
                <a:solidFill>
                  <a:srgbClr val="FF0000"/>
                </a:solidFill>
              </a:rPr>
              <a:t>speaks</a:t>
            </a:r>
            <a:r>
              <a:rPr lang="en-US" dirty="0" smtClean="0"/>
              <a:t> and rules with total power</a:t>
            </a:r>
            <a:endParaRPr lang="en-US" dirty="0"/>
          </a:p>
        </p:txBody>
      </p:sp>
      <p:pic>
        <p:nvPicPr>
          <p:cNvPr id="4" name="Picture 3" descr="129958-004-C9B8B89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73483"/>
            <a:ext cx="2497497" cy="3276600"/>
          </a:xfrm>
          <a:prstGeom prst="rect">
            <a:avLst/>
          </a:prstGeom>
        </p:spPr>
      </p:pic>
      <p:pic>
        <p:nvPicPr>
          <p:cNvPr id="5" name="Picture 4" descr="images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388535"/>
            <a:ext cx="2309801" cy="2469465"/>
          </a:xfrm>
          <a:prstGeom prst="rect">
            <a:avLst/>
          </a:prstGeom>
        </p:spPr>
      </p:pic>
      <p:pic>
        <p:nvPicPr>
          <p:cNvPr id="6" name="Picture 5" descr="Kim-Jong-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57400"/>
            <a:ext cx="3418146" cy="1919630"/>
          </a:xfrm>
          <a:prstGeom prst="rect">
            <a:avLst/>
          </a:prstGeom>
        </p:spPr>
      </p:pic>
      <p:pic>
        <p:nvPicPr>
          <p:cNvPr id="11" name="Picture 10" descr="Unknown-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733800"/>
            <a:ext cx="2463800" cy="328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Diction           </a:t>
            </a:r>
            <a:r>
              <a:rPr lang="en-US" sz="24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manner in which something is </a:t>
            </a:r>
            <a:r>
              <a:rPr lang="en-US" dirty="0" smtClean="0">
                <a:solidFill>
                  <a:srgbClr val="FF0000"/>
                </a:solidFill>
              </a:rPr>
              <a:t>expressed</a:t>
            </a:r>
            <a:r>
              <a:rPr lang="en-US" dirty="0" smtClean="0"/>
              <a:t> in words</a:t>
            </a:r>
          </a:p>
          <a:p>
            <a:pPr>
              <a:buNone/>
            </a:pPr>
            <a:r>
              <a:rPr lang="en-US" dirty="0" smtClean="0"/>
              <a:t>  (written or spoken)</a:t>
            </a:r>
            <a:endParaRPr lang="en-US" dirty="0"/>
          </a:p>
        </p:txBody>
      </p:sp>
      <p:pic>
        <p:nvPicPr>
          <p:cNvPr id="7170" name="Picture 2" descr="C:\Documents and Settings\gloria.walton\Local Settings\Temporary Internet Files\Content.IE5\0JAXMH8Z\MC900233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2" y="3200400"/>
            <a:ext cx="2852737" cy="2417762"/>
          </a:xfrm>
          <a:prstGeom prst="rect">
            <a:avLst/>
          </a:prstGeom>
          <a:noFill/>
        </p:spPr>
      </p:pic>
      <p:pic>
        <p:nvPicPr>
          <p:cNvPr id="5" name="Picture 4" descr="images-1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0"/>
            <a:ext cx="2857500" cy="2857500"/>
          </a:xfrm>
          <a:prstGeom prst="rect">
            <a:avLst/>
          </a:prstGeom>
        </p:spPr>
      </p:pic>
      <p:pic>
        <p:nvPicPr>
          <p:cNvPr id="6" name="Picture 5" descr="images-9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373" y="2514600"/>
            <a:ext cx="31877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Dictionary              </a:t>
            </a:r>
            <a:r>
              <a:rPr lang="en-US" sz="24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book in which </a:t>
            </a:r>
            <a:r>
              <a:rPr lang="en-US" dirty="0" smtClean="0">
                <a:solidFill>
                  <a:srgbClr val="FF0000"/>
                </a:solidFill>
              </a:rPr>
              <a:t>spoken</a:t>
            </a:r>
            <a:r>
              <a:rPr lang="en-US" dirty="0" smtClean="0"/>
              <a:t> or written words are defined</a:t>
            </a:r>
            <a:endParaRPr lang="en-US" dirty="0"/>
          </a:p>
        </p:txBody>
      </p:sp>
      <p:pic>
        <p:nvPicPr>
          <p:cNvPr id="6148" name="Picture 4" descr="C:\Documents and Settings\gloria.walton\Local Settings\Temporary Internet Files\Content.IE5\0JAXMH8Z\MP900174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7313" y="4032250"/>
            <a:ext cx="3657600" cy="2438400"/>
          </a:xfrm>
          <a:prstGeom prst="rect">
            <a:avLst/>
          </a:prstGeom>
          <a:noFill/>
        </p:spPr>
      </p:pic>
      <p:pic>
        <p:nvPicPr>
          <p:cNvPr id="6149" name="Picture 5" descr="C:\Documents and Settings\gloria.walton\Local Settings\Temporary Internet Files\Content.IE5\0JAXMH8Z\MP90039958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775" y="2895600"/>
            <a:ext cx="2505075" cy="313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Dictum                 </a:t>
            </a:r>
            <a:r>
              <a:rPr lang="en-US" sz="20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statement or well-known remark that expresses an important idea or </a:t>
            </a:r>
            <a:r>
              <a:rPr lang="en-US" dirty="0" smtClean="0"/>
              <a:t>rule</a:t>
            </a:r>
          </a:p>
          <a:p>
            <a:r>
              <a:rPr lang="en-US" dirty="0" smtClean="0"/>
              <a:t>A judge’s ruling or statement</a:t>
            </a:r>
            <a:endParaRPr lang="en-US" dirty="0"/>
          </a:p>
        </p:txBody>
      </p:sp>
      <p:pic>
        <p:nvPicPr>
          <p:cNvPr id="5122" name="Picture 2" descr="C:\Documents and Settings\gloria.walton\Local Settings\Temporary Internet Files\Content.IE5\QNWT6PGV\MC9000451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800600"/>
            <a:ext cx="2059281" cy="2057400"/>
          </a:xfrm>
          <a:prstGeom prst="rect">
            <a:avLst/>
          </a:prstGeom>
          <a:noFill/>
        </p:spPr>
      </p:pic>
      <p:pic>
        <p:nvPicPr>
          <p:cNvPr id="4" name="Picture 3" descr="falsehoods-quotes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24200"/>
            <a:ext cx="5204023" cy="1905000"/>
          </a:xfrm>
          <a:prstGeom prst="rect">
            <a:avLst/>
          </a:prstGeom>
        </p:spPr>
      </p:pic>
      <p:pic>
        <p:nvPicPr>
          <p:cNvPr id="5" name="Picture 4" descr="images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7" y="3429000"/>
            <a:ext cx="23876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Edict                           </a:t>
            </a:r>
            <a:r>
              <a:rPr lang="en-US" sz="2400" i="1" dirty="0" smtClean="0">
                <a:solidFill>
                  <a:srgbClr val="FF0000"/>
                </a:solidFill>
              </a:rPr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official order given by a person with power or by a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Public </a:t>
            </a:r>
            <a:r>
              <a:rPr lang="en-US" dirty="0" smtClean="0">
                <a:solidFill>
                  <a:srgbClr val="FF0000"/>
                </a:solidFill>
              </a:rPr>
              <a:t>words</a:t>
            </a:r>
            <a:r>
              <a:rPr lang="en-US" dirty="0" smtClean="0"/>
              <a:t> issued by an official that explain </a:t>
            </a:r>
            <a:r>
              <a:rPr lang="en-US" dirty="0"/>
              <a:t>an official order or </a:t>
            </a:r>
            <a:r>
              <a:rPr lang="en-US" dirty="0" smtClean="0"/>
              <a:t>proclamation</a:t>
            </a:r>
            <a:endParaRPr lang="en-US" dirty="0"/>
          </a:p>
        </p:txBody>
      </p:sp>
      <p:pic>
        <p:nvPicPr>
          <p:cNvPr id="4103" name="Picture 7" descr="C:\Documents and Settings\gloria.walton\Local Settings\Temporary Internet Files\Content.IE5\QNWT6PGV\MC9000364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2463800" cy="2753930"/>
          </a:xfrm>
          <a:prstGeom prst="rect">
            <a:avLst/>
          </a:prstGeom>
          <a:noFill/>
        </p:spPr>
      </p:pic>
      <p:pic>
        <p:nvPicPr>
          <p:cNvPr id="4" name="Picture 3" descr="images-1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01" y="3962400"/>
            <a:ext cx="361589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514</TotalTime>
  <Words>200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Vocabulary</vt:lpstr>
      <vt:lpstr>PowerPoint Presentation</vt:lpstr>
      <vt:lpstr>1.  Contradict                  verb</vt:lpstr>
      <vt:lpstr>2.  Dictation                noun</vt:lpstr>
      <vt:lpstr>3.  Dictator          noun</vt:lpstr>
      <vt:lpstr>4.  Diction           noun</vt:lpstr>
      <vt:lpstr>5.  Dictionary              noun</vt:lpstr>
      <vt:lpstr>6.  Dictum                 noun</vt:lpstr>
      <vt:lpstr>7.  Edict                           noun</vt:lpstr>
      <vt:lpstr>8.  Indictment                 noun</vt:lpstr>
      <vt:lpstr>9.  Predict                      verb</vt:lpstr>
      <vt:lpstr>10.  Verdict                 noun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setup</dc:creator>
  <cp:lastModifiedBy>Gloria Walton</cp:lastModifiedBy>
  <cp:revision>13</cp:revision>
  <dcterms:created xsi:type="dcterms:W3CDTF">2013-09-16T11:38:27Z</dcterms:created>
  <dcterms:modified xsi:type="dcterms:W3CDTF">2015-09-09T15:50:42Z</dcterms:modified>
</cp:coreProperties>
</file>