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0A6B6-1FC0-4D91-AD0B-AEEE7B5B41C0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6B2C8-3A17-4429-897B-CB0514E5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1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5DF74-9DEB-4506-9B41-07DD21EA41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9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C91B47-98D4-4AB3-ABA1-733BD0CEA02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A3667A4-873D-4D68-8607-313F0A79D0E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VseoF1-p3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Contender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Robert Lipsyte</a:t>
            </a:r>
            <a:endParaRPr lang="en-US" dirty="0"/>
          </a:p>
        </p:txBody>
      </p:sp>
      <p:pic>
        <p:nvPicPr>
          <p:cNvPr id="27650" name="Picture 2" descr="https://encrypted-tbn3.gstatic.com/images?q=tbn:ANd9GcTU1IAx43ahCH913FuOm4K8sbBV1G1XbAV9Csw6AR8UiPP595W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072554"/>
            <a:ext cx="3429000" cy="4754966"/>
          </a:xfrm>
          <a:prstGeom prst="rect">
            <a:avLst/>
          </a:prstGeom>
          <a:noFill/>
        </p:spPr>
      </p:pic>
      <p:pic>
        <p:nvPicPr>
          <p:cNvPr id="27652" name="Picture 4" descr="https://encrypted-tbn0.gstatic.com/images?q=tbn:ANd9GcQOyg_bBS5H4s38Nst3MUpimNVmpljt7xYhm30fEy4z-IwBJYXh4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024633"/>
            <a:ext cx="2524125" cy="1809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480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 lapsed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Passed; expired</a:t>
            </a:r>
            <a:endParaRPr lang="en-US" dirty="0"/>
          </a:p>
        </p:txBody>
      </p:sp>
      <p:sp>
        <p:nvSpPr>
          <p:cNvPr id="3074" name="AutoShape 2" descr="data:image/jpeg;base64,/9j/4AAQSkZJRgABAQAAAQABAAD/2wCEAAkGBxITEhQUEhQWEhUUGBQZExUWFBcXFRQVFxQWFxUVFBUYHCggGRolHBYUIjEhJSkrLy4uFx8zODMsNygtLisBCgoKDg0OGxAQGywlICQtLCwsLCwsLCwsLCwsLCwsLCwsLSwsLCwsLCwsLCwsLCwsLCwsLCwsLCwsLCwsLCwsLP/AABEIAJEAyAMBIgACEQEDEQH/xAAcAAABBQEBAQAAAAAAAAAAAAAAAQMEBQYHAgj/xAA7EAABAwIEAwcBBgUDBQAAAAABAAIRAwQFEiExBkFREyIyYXGBkbEHM0KhwdEjUnLh8DRigiQlY7Lx/8QAGgEBAAMBAQEAAAAAAAAAAAAAAAEDBAIFBv/EACQRAAMAAgIDAAEFAQAAAAAAAAABAgMRITEEEkEFEyIyUWGR/9oADAMBAAIRAxEAPwDuEIhCEAQiEIQBCIQEIAhEIQgCEQhJKAWEkIJVPxJxJQs6eesd5ytGrnR0HTbXzUbC5Lao8ASdAqjFK7iBl5nRo3cf2VZYYhWq0BWuWikXHM2kPwA+FrjzcvNvZvDnVqry0RDGA6Nbzk83H8lReRvhdGrHjS5fZctqOpMDfE46ud+EEp7DrguaXOPd/CTz6n0XP63FN1eVhSw6i2pTpuitXqyKP9Ijxa7wtXe3b89OkXMzu0a2coJAEkAkmAirRHpvj/rNIClhM2tPK0NmY59U8rzMEIhCFICEQhCAIRCEIAhCEIARKIRCAJRKISEIBZSIAQQgFlIlASEIAXmpMGN4MevJeyF5cYBKAylxjRtqbjVcSAHSdTBjl9PhZvCMNrXlwb28YabBAtaDhqGiTnqNOx2ge62ta0aSHEA8xOzfOOqbfqfVZW2uGbEk3tHtjpMuiBsqzGsFNzUb2tQtt2jWk2Wmq7/yP/lA5DeVZimOagY1Zm4pOpCo6lmBGZu4Ub4O/XZluJeOLeyb2duBUe0QyiyA1vLvRsFyu5xq5uKwrPc51XYBoMsI1DWAaj6rpFvwLhdqc1QuruO+d5A9mtifUkrzf8YWNgCy1twNNcjI15S8hTLS67IqG1z0az7OuLql0HUblhpXFIAkOaWl7DpmynmtuvmRvHVy68F3AD2RDBJGQTLSecglfSWHXba1KnVb4ajWuHo4ArRL45MlpJ8EmUSghIujgWUiWEFAEolASIBZQiEIBUIQgBCEIAQhISgFQmqldo3ICiPxEfhE+ui5dpHSlvonkqLdXLQCJk9FDfVqP55R0ASU7QKt5N8IsnF9Y2XkiEoEKTVgDoqXEbtrRmLssKl/6Xy98IsyJ1VDi1fXJRP8Qg+jfM9PRZrEuNp7lKHHaZ0HmVZ4VVDaROaXaF7+pKiy2J+kalws4nNUc6o7qTp7DYKRXwGmWw5od12+FTYviUuH/VPog7hpkn0Cm4AwF2andOq7ZmPAEjqNiCufV62dumzluNYc21uHNbIEn0joflfRfBNMNsLYAlw7JkE+YmPaT8LhX2n4e9t7PKo1pb7aO0Xe+FaBp2duwjKW0mAjocoWvGYMpbSlQhWFIIQhACEIQAhCEAkpJRCEASiV5e8ASVVXd6XaN0C4u1PZ1MOibcXzRoO8eg/VQK1So/d2UdAkosI2T4Z1Kz1dUaFEyM07cbnVPNavZcAole9DU9UTsmAJi4vWN1JA9VTG9q1nZaLS7q7ZrfUqzw7h9oOese1fynwN9G8/dWTLro5ppGfx3GnyxrQW5yIcQRLSYJb7SVkOPcIuM/ZMfUNNwknmfLRbL7RbV5fQqNEtpipI5T3cvrzXrGrhrng6HQH5EqtrTZfPKlr6cww/hEjO4jKD92Ghwcw6bk7jf5XQOGcDDbao1xJLt9doCk167Q2fL2U6xuaTWRnbIGpkQSfNcu/bss9ElwZe54TdlqNpS1z4iqIc5kGYE6QeavcKwDIWvdo4Na0nYvIEFzh1KsLa4B1EEdQZCdfcp7caIa52ZbinDGVLu2e8AtYyt4vDmLqeXN5arZ8I9t2Lu3cHHtH5SBAyT3dFVPaHmCAZBHyRP0C0eEUstJo/zyVmNt2UZ9LHr/ScklKkWkxhKJQhAEolCEAShCEAqjV7xrfM9Am7+7Y0QTqdhzVex06/Cru9cFuPH7csequc866BKyn5LyKoSG6AVHb2y7WuESQF4fUAUGrfHkq2/wAQcBpudhzJ8k3/AEPUnXt+1o1ICYsMNqXBDqkspchs5/7BS8HwI6VLjvP3DPws9epWgAV04/rKryfEN0KDWNDWANaNgE4hCtKSsx/CG3NI03OczmHNj6LG8R2ppuY0nMWtDS6ImABMLoqxvHLcr2O5EfmFVlXGzRgt70UGIVWsZDyGtyw4k6a7rPYXa2YMis0sO7XEhvlCucVbTqth4D2uA36hQbW0yjKxlaJHdbUMD51WVJLs9GeTX4ZdUWsDKJplo2DHDT2Cl1HKhwnAKDHdr2OWodSXEl0+pKuKlTSeiFda2W+E2LXtLjO8aGNN1eNbCrsA+5B6k/VWa2QkkedkbbBCQpV2VghCEAIQhACEIQHILrGXuuXZidHER0grUWl4S3QrC8TXdM39w1vdc15lvXbvDyKvMFvQWxKyZJcvk9CKVStGlFwea9GsFUVrwctVT4ji5b5nkFETVvUo5uplbZpbq/Deao7biqlSuQajS9o3cI/hkxBjmd1lr3FKztzl8m/q5VODyKrmnUVGhwnXvAuEH1H0Xr+N+NpP2ynn5vMlzqD6Gw/EaVZuak8OHluPUbhS8y4th1y+g4Fji3+Ug/LT+im3PEV3qO1cWu5afVWv8fW+GZ15K1ydZFZu0ifUL1K4hVrPDS6m54qZpDi4nTm0zy5qww7im6pupuNRxaD3mOMgt0kHz1/JK/H2ltMLyl9R2BUHGjGuty125IyeRif7JxvFNoWOf2oho13kaTHr5LM8S16t3Z6Syo5ofTAMZT4mg/l8rIsF1tNF/wCtMtPZQWOI0iMr4BHPyVnYYtTaSARtIK5y5z394y2fFGkHnp6qPQdWDoBnzmPhee4TPSVNdHY2Y7TLZJGirn4h2zsrfDOvosfh2F1nRncQPUlbTCLIMauHpdE8m0wKo00gAQS3RwHI7wflWUrkuC8QuoYrXa4nsnimSImIYYI+Cuo2V7TqtzU3BzfL9RyW/wBGoVfGefVL3aJMolCFACUShCAJRKEIAlCEIDm/2j8BNrZru2a5tw3V4afvAOYB0zR8wuf4fjsN1EnmW6a85B2K+hyFzfjv7O6dRtS4tAadUAufTb4akanKPwu323Vsel6nIQ6uf4GIqY+92jctMcySi3eN82c/5sqO07MHvh8+QkfovZxN4eRRpAkaZ3An4Ewvbw48eJalHn5bvI+WXF44NEvOQdNyB/Mep8kuEmGPqH8RaGDo1oge+pVKRDu0uSXv/CzkfYctk/TvnOl1TQbNA0A+Fc2V+rL19aQY3EEeu4+n5p1r599lSULvv+sD8iplrW7jfRSkctFk0SF6qW+kdJ+iYt3HN6HX0In9CpzT3h5gqWVlNdWoqtIBh459HDwnzXu4xO+cIdVDWxHdbBAGmin31HKRUby8Q6hR8TqtYA6JY4EuPSBsOpM/koaW9nSb6GalWhnYwd01AQGnXMWgS6fcJlmH5XwsXcVa5uG1jmYG+DmQ2OXn1WksOL2ODRVacwMOI/l/nj6heB5XiurdQtHteNnUyppm9wyn3ROqvQYYs/hFYEiNQYIKl8RYyy1ZnqyRs1rRJJ0mPYry4h1XquzddJLbM1c0P+4Zp3DR66H91d2td7DLCWk9HRr6LnfGPErTIpMqNqOHicGiA6NRBmYW6wa5FSjTcDmljSdZ5fvK+k8WVONQ+TwPKbde64NPacU1WaVBmHmNfkK9sOJKFTQnIf8Adt8rEkpotHNL8PHfXBXHk3P06o1wOoMr0uZ2t5Vp/d1HN8pkfBWnwTiPORTrABx8Lhs49D0KxZfEuOVyjXj8ma4fBpYRCQL0shpEhCJQgApISwiEBkcX4AtKxqPaHUqj9Zae6Hdcm2q5tj/CV1byCwZdYqsktI89JHou7leS2Vox+TcfdorvGqPmQWRae9qT57/unKjYAC6r9pHC7DSbVt6QzioO0y6DIQZdGwgxK5XcTng6dF6WHKrnaMmSfV6PNPrzEEegn91ZYdrTb6KpfIHorTCT/Db6LTjoqtcFzbDY9RH1/upFV0OaeirbO4mgHDqT8OVldNlshdt7KeiVUgj1UKnSa4BrgCGmRPwnbatLfRMB8VAOoPzMqUNCX2GU3CCNOWmyocV4XhvaU/EN/PzWrbUBGqUCNDqFDe+yU2uiB9n+NAxQqjK5s9m6NHDcsnqPopfElE3DzLpDdGt5Dr6mVVYvnp08jXhrA7tG6d4PGu/TRX1AT3tO8Gn8v7rFj8RRmeXXZpzeU7xKEZtvC9Nw7w3U7BMNrW7soc11HkCO83XYHorwDRBWzj+jJ7v6OhNu3QHLy5yjRyIHape2gggwQQR7JqomXv1901vglHU8FvhWpB3PZ3qrBYjga/GZ1OfFr7j+y2oXg58f6duT18N+87PSEkIVJaCEqEAiRekQgGq1IOaWuEhwII8iuZ8T/ZrUJz2ha7/ZUJaf+LgCD7wunoXcZKh/tZzUKuz53xPBbiiCK1JzDHPYweRGhVfZXJDYG4C+gOKMOZWt3NeJAE+nKQvn+4tyypUYdSJ19RuvT8bM8nLMmWPXgsuHzmto8v3VzhNXPRHUaH2VJwy7+GB8KdgVTLUqUz1ke63rpGSu2SaD8riORTd7Ugsd5hLeiHSm74TTXZBPfof89l7pVdcrv/i8WDxUpA8xoU1csI1GvX9FAI/EDAWEESrbDaw7GnMA5Gc/9oVNiNfNSPkPeUza37AAMrgQAJjoFDJ1tGqY4HZBVLTuzue6PM7qXb4k06KDlolucvJKDUB1CZc4ocjz1ArP+qdq1XRO4G6qBfDM8cht5lSgkXnDN/2dZrp2e2fcwuwBcBw6qTn9Wx8Fd0wqv2lGm/8AmY0+8arzPyUfuVHoeI+0S0JULzDYIlQhACEIQHlCEICLi33NT+krgN39/U/oH/qUiF6PgfTL5HaPHDfhCnYb/qXegQher8MVdsl4tuE1X+7KELo5JHDv3alVdj6IQo+klNU5/wDH6qSzkhChk/CuufEFYW+yVCggsKHhSVEIQrYzW8LlnWfi9R9ClQpn6dSTcL2d6/ou28L/AOlo/wBAQhYPyX8ZNnifyZaIQheQb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xITEhQUEhQWEhUUGBQZExUWFBcXFRQVFxQWFxUVFBUYHCggGRolHBYUIjEhJSkrLy4uFx8zODMsNygtLisBCgoKDg0OGxAQGywlICQtLCwsLCwsLCwsLCwsLCwsLCwsLSwsLCwsLCwsLCwsLCwsLCwsLCwsLCwsLCwsLCwsLP/AABEIAJEAyAMBIgACEQEDEQH/xAAcAAABBQEBAQAAAAAAAAAAAAAAAQMEBQYHAgj/xAA7EAABAwIEAwcBBgUDBQAAAAABAAIRAwQFEiExBkFREyIyYXGBkbEHM0KhwdEjUnLh8DRigiQlY7Lx/8QAGgEBAAMBAQEAAAAAAAAAAAAAAAEDBAIFBv/EACQRAAMAAgIDAAEFAQAAAAAAAAABAgMRITEEEkEFEyIyUWGR/9oADAMBAAIRAxEAPwDuEIhCEAQiEIQBCIQEIAhEIQgCEQhJKAWEkIJVPxJxJQs6eesd5ytGrnR0HTbXzUbC5Lao8ASdAqjFK7iBl5nRo3cf2VZYYhWq0BWuWikXHM2kPwA+FrjzcvNvZvDnVqry0RDGA6Nbzk83H8lReRvhdGrHjS5fZctqOpMDfE46ud+EEp7DrguaXOPd/CTz6n0XP63FN1eVhSw6i2pTpuitXqyKP9Ijxa7wtXe3b89OkXMzu0a2coJAEkAkmAirRHpvj/rNIClhM2tPK0NmY59U8rzMEIhCFICEQhCAIRCEIAhCEIARKIRCAJRKISEIBZSIAQQgFlIlASEIAXmpMGN4MevJeyF5cYBKAylxjRtqbjVcSAHSdTBjl9PhZvCMNrXlwb28YabBAtaDhqGiTnqNOx2ge62ta0aSHEA8xOzfOOqbfqfVZW2uGbEk3tHtjpMuiBsqzGsFNzUb2tQtt2jWk2Wmq7/yP/lA5DeVZimOagY1Zm4pOpCo6lmBGZu4Ub4O/XZluJeOLeyb2duBUe0QyiyA1vLvRsFyu5xq5uKwrPc51XYBoMsI1DWAaj6rpFvwLhdqc1QuruO+d5A9mtifUkrzf8YWNgCy1twNNcjI15S8hTLS67IqG1z0az7OuLql0HUblhpXFIAkOaWl7DpmynmtuvmRvHVy68F3AD2RDBJGQTLSecglfSWHXba1KnVb4ajWuHo4ArRL45MlpJ8EmUSghIujgWUiWEFAEolASIBZQiEIBUIQgBCEIAQhISgFQmqldo3ICiPxEfhE+ui5dpHSlvonkqLdXLQCJk9FDfVqP55R0ASU7QKt5N8IsnF9Y2XkiEoEKTVgDoqXEbtrRmLssKl/6Xy98IsyJ1VDi1fXJRP8Qg+jfM9PRZrEuNp7lKHHaZ0HmVZ4VVDaROaXaF7+pKiy2J+kalws4nNUc6o7qTp7DYKRXwGmWw5od12+FTYviUuH/VPog7hpkn0Cm4AwF2andOq7ZmPAEjqNiCufV62dumzluNYc21uHNbIEn0joflfRfBNMNsLYAlw7JkE+YmPaT8LhX2n4e9t7PKo1pb7aO0Xe+FaBp2duwjKW0mAjocoWvGYMpbSlQhWFIIQhACEIQAhCEAkpJRCEASiV5e8ASVVXd6XaN0C4u1PZ1MOibcXzRoO8eg/VQK1So/d2UdAkosI2T4Z1Kz1dUaFEyM07cbnVPNavZcAole9DU9UTsmAJi4vWN1JA9VTG9q1nZaLS7q7ZrfUqzw7h9oOese1fynwN9G8/dWTLro5ppGfx3GnyxrQW5yIcQRLSYJb7SVkOPcIuM/ZMfUNNwknmfLRbL7RbV5fQqNEtpipI5T3cvrzXrGrhrng6HQH5EqtrTZfPKlr6cww/hEjO4jKD92Ghwcw6bk7jf5XQOGcDDbao1xJLt9doCk167Q2fL2U6xuaTWRnbIGpkQSfNcu/bss9ElwZe54TdlqNpS1z4iqIc5kGYE6QeavcKwDIWvdo4Na0nYvIEFzh1KsLa4B1EEdQZCdfcp7caIa52ZbinDGVLu2e8AtYyt4vDmLqeXN5arZ8I9t2Lu3cHHtH5SBAyT3dFVPaHmCAZBHyRP0C0eEUstJo/zyVmNt2UZ9LHr/ScklKkWkxhKJQhAEolCEAShCEAqjV7xrfM9Am7+7Y0QTqdhzVex06/Cru9cFuPH7csequc866BKyn5LyKoSG6AVHb2y7WuESQF4fUAUGrfHkq2/wAQcBpudhzJ8k3/AEPUnXt+1o1ICYsMNqXBDqkspchs5/7BS8HwI6VLjvP3DPws9epWgAV04/rKryfEN0KDWNDWANaNgE4hCtKSsx/CG3NI03OczmHNj6LG8R2ppuY0nMWtDS6ImABMLoqxvHLcr2O5EfmFVlXGzRgt70UGIVWsZDyGtyw4k6a7rPYXa2YMis0sO7XEhvlCucVbTqth4D2uA36hQbW0yjKxlaJHdbUMD51WVJLs9GeTX4ZdUWsDKJplo2DHDT2Cl1HKhwnAKDHdr2OWodSXEl0+pKuKlTSeiFda2W+E2LXtLjO8aGNN1eNbCrsA+5B6k/VWa2QkkedkbbBCQpV2VghCEAIQhACEIQHILrGXuuXZidHER0grUWl4S3QrC8TXdM39w1vdc15lvXbvDyKvMFvQWxKyZJcvk9CKVStGlFwea9GsFUVrwctVT4ji5b5nkFETVvUo5uplbZpbq/Deao7biqlSuQajS9o3cI/hkxBjmd1lr3FKztzl8m/q5VODyKrmnUVGhwnXvAuEH1H0Xr+N+NpP2ynn5vMlzqD6Gw/EaVZuak8OHluPUbhS8y4th1y+g4Fji3+Ug/LT+im3PEV3qO1cWu5afVWv8fW+GZ15K1ydZFZu0ifUL1K4hVrPDS6m54qZpDi4nTm0zy5qww7im6pupuNRxaD3mOMgt0kHz1/JK/H2ltMLyl9R2BUHGjGuty125IyeRif7JxvFNoWOf2oho13kaTHr5LM8S16t3Z6Syo5ofTAMZT4mg/l8rIsF1tNF/wCtMtPZQWOI0iMr4BHPyVnYYtTaSARtIK5y5z394y2fFGkHnp6qPQdWDoBnzmPhee4TPSVNdHY2Y7TLZJGirn4h2zsrfDOvosfh2F1nRncQPUlbTCLIMauHpdE8m0wKo00gAQS3RwHI7wflWUrkuC8QuoYrXa4nsnimSImIYYI+Cuo2V7TqtzU3BzfL9RyW/wBGoVfGefVL3aJMolCFACUShCAJRKEIAlCEIDm/2j8BNrZru2a5tw3V4afvAOYB0zR8wuf4fjsN1EnmW6a85B2K+hyFzfjv7O6dRtS4tAadUAufTb4akanKPwu323Vsel6nIQ6uf4GIqY+92jctMcySi3eN82c/5sqO07MHvh8+QkfovZxN4eRRpAkaZ3An4Ewvbw48eJalHn5bvI+WXF44NEvOQdNyB/Mep8kuEmGPqH8RaGDo1oge+pVKRDu0uSXv/CzkfYctk/TvnOl1TQbNA0A+Fc2V+rL19aQY3EEeu4+n5p1r599lSULvv+sD8iplrW7jfRSkctFk0SF6qW+kdJ+iYt3HN6HX0In9CpzT3h5gqWVlNdWoqtIBh459HDwnzXu4xO+cIdVDWxHdbBAGmin31HKRUby8Q6hR8TqtYA6JY4EuPSBsOpM/koaW9nSb6GalWhnYwd01AQGnXMWgS6fcJlmH5XwsXcVa5uG1jmYG+DmQ2OXn1WksOL2ODRVacwMOI/l/nj6heB5XiurdQtHteNnUyppm9wyn3ROqvQYYs/hFYEiNQYIKl8RYyy1ZnqyRs1rRJJ0mPYry4h1XquzddJLbM1c0P+4Zp3DR66H91d2td7DLCWk9HRr6LnfGPErTIpMqNqOHicGiA6NRBmYW6wa5FSjTcDmljSdZ5fvK+k8WVONQ+TwPKbde64NPacU1WaVBmHmNfkK9sOJKFTQnIf8Adt8rEkpotHNL8PHfXBXHk3P06o1wOoMr0uZ2t5Vp/d1HN8pkfBWnwTiPORTrABx8Lhs49D0KxZfEuOVyjXj8ma4fBpYRCQL0shpEhCJQgApISwiEBkcX4AtKxqPaHUqj9Zae6Hdcm2q5tj/CV1byCwZdYqsktI89JHou7leS2Vox+TcfdorvGqPmQWRae9qT57/unKjYAC6r9pHC7DSbVt6QzioO0y6DIQZdGwgxK5XcTng6dF6WHKrnaMmSfV6PNPrzEEegn91ZYdrTb6KpfIHorTCT/Db6LTjoqtcFzbDY9RH1/upFV0OaeirbO4mgHDqT8OVldNlshdt7KeiVUgj1UKnSa4BrgCGmRPwnbatLfRMB8VAOoPzMqUNCX2GU3CCNOWmyocV4XhvaU/EN/PzWrbUBGqUCNDqFDe+yU2uiB9n+NAxQqjK5s9m6NHDcsnqPopfElE3DzLpDdGt5Dr6mVVYvnp08jXhrA7tG6d4PGu/TRX1AT3tO8Gn8v7rFj8RRmeXXZpzeU7xKEZtvC9Nw7w3U7BMNrW7soc11HkCO83XYHorwDRBWzj+jJ7v6OhNu3QHLy5yjRyIHape2gggwQQR7JqomXv1901vglHU8FvhWpB3PZ3qrBYjga/GZ1OfFr7j+y2oXg58f6duT18N+87PSEkIVJaCEqEAiRekQgGq1IOaWuEhwII8iuZ8T/ZrUJz2ha7/ZUJaf+LgCD7wunoXcZKh/tZzUKuz53xPBbiiCK1JzDHPYweRGhVfZXJDYG4C+gOKMOZWt3NeJAE+nKQvn+4tyypUYdSJ19RuvT8bM8nLMmWPXgsuHzmto8v3VzhNXPRHUaH2VJwy7+GB8KdgVTLUqUz1ke63rpGSu2SaD8riORTd7Ugsd5hLeiHSm74TTXZBPfof89l7pVdcrv/i8WDxUpA8xoU1csI1GvX9FAI/EDAWEESrbDaw7GnMA5Gc/9oVNiNfNSPkPeUza37AAMrgQAJjoFDJ1tGqY4HZBVLTuzue6PM7qXb4k06KDlolucvJKDUB1CZc4ocjz1ArP+qdq1XRO4G6qBfDM8cht5lSgkXnDN/2dZrp2e2fcwuwBcBw6qTn9Wx8Fd0wqv2lGm/8AmY0+8arzPyUfuVHoeI+0S0JULzDYIlQhACEIQHlCEICLi33NT+krgN39/U/oH/qUiF6PgfTL5HaPHDfhCnYb/qXegQher8MVdsl4tuE1X+7KELo5JHDv3alVdj6IQo+klNU5/wDH6qSzkhChk/CuufEFYW+yVCggsKHhSVEIQrYzW8LlnWfi9R9ClQpn6dSTcL2d6/ou28L/AOlo/wBAQhYPyX8ZNnifyZaIQheQb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343399"/>
            <a:ext cx="3733800" cy="2341813"/>
          </a:xfrm>
          <a:prstGeom prst="rect">
            <a:avLst/>
          </a:prstGeom>
        </p:spPr>
      </p:pic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199" y="1371600"/>
            <a:ext cx="2837793" cy="2057400"/>
          </a:xfrm>
          <a:prstGeom prst="rect">
            <a:avLst/>
          </a:prstGeom>
        </p:spPr>
      </p:pic>
      <p:pic>
        <p:nvPicPr>
          <p:cNvPr id="8" name="Picture 7" descr="images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946" y="2743200"/>
            <a:ext cx="320623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Now look for the answers to these questions as you read Chapters 1-4: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450560"/>
          </a:xfrm>
        </p:spPr>
        <p:txBody>
          <a:bodyPr>
            <a:normAutofit fontScale="92500" lnSpcReduction="20000"/>
          </a:bodyPr>
          <a:lstStyle/>
          <a:p>
            <a:pPr marL="582930" indent="-514350">
              <a:buAutoNum type="arabicPeriod"/>
            </a:pPr>
            <a:r>
              <a:rPr lang="en-US" dirty="0" smtClean="0"/>
              <a:t>Who is Alfred Brooks?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AutoNum type="arabicPeriod" startAt="2"/>
            </a:pPr>
            <a:r>
              <a:rPr lang="en-US" dirty="0" smtClean="0"/>
              <a:t>How is Alfred different from the gang at the clubroom?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AutoNum type="arabicPeriod" startAt="3"/>
            </a:pPr>
            <a:r>
              <a:rPr lang="en-US" dirty="0" smtClean="0"/>
              <a:t>Why did Major, James, Hollis, and Sonny go to Epstein’s?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4.   Why did Major, Hollis, and Sonny beat up Alfred?</a:t>
            </a:r>
          </a:p>
          <a:p>
            <a:pPr marL="582930" indent="-514350">
              <a:buAutoNum type="arabicPeriod" startAt="3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 lnSpcReduction="10000"/>
          </a:bodyPr>
          <a:lstStyle/>
          <a:p>
            <a:pPr marL="582930" indent="-514350">
              <a:buNone/>
            </a:pPr>
            <a:r>
              <a:rPr lang="en-US" dirty="0" smtClean="0"/>
              <a:t>5.  When Aunt Pearl asked Alfred what had happened to him, what did he reply?  Why?</a:t>
            </a:r>
          </a:p>
          <a:p>
            <a:pPr marL="582930" indent="-514350">
              <a:buFont typeface="+mj-lt"/>
              <a:buAutoNum type="arabicPeriod"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6.  Why did Alfred first go to </a:t>
            </a:r>
            <a:r>
              <a:rPr lang="en-US" dirty="0" err="1" smtClean="0"/>
              <a:t>Donatelli’s</a:t>
            </a:r>
            <a:r>
              <a:rPr lang="en-US" dirty="0" smtClean="0"/>
              <a:t> Gym?</a:t>
            </a:r>
          </a:p>
          <a:p>
            <a:pPr marL="582930" indent="-514350">
              <a:buFont typeface="+mj-lt"/>
              <a:buAutoNum type="arabicPeriod"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7.  What did Uncle Wilson always ask Alfred?</a:t>
            </a:r>
          </a:p>
          <a:p>
            <a:pPr marL="582930" indent="-514350">
              <a:buFont typeface="+mj-lt"/>
              <a:buAutoNum type="arabicPeriod"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8.  Before he went to bed Sunday night, Alfred thought,  “…..Slave.  Nothing’s promised you.”  Explain his thoughts.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iffsnotes.com/literature/c/the-contender/%7E/media/C45B70FE8B014C49A5C4DA56CF92024D.ash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533400"/>
            <a:ext cx="5334000" cy="604242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1295400"/>
            <a:ext cx="1107996" cy="4343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Characters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60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305800" cy="1402560"/>
          </a:xfrm>
        </p:spPr>
        <p:txBody>
          <a:bodyPr/>
          <a:lstStyle/>
          <a:p>
            <a:pPr algn="ctr"/>
            <a:r>
              <a:rPr lang="en-US" dirty="0" smtClean="0"/>
              <a:t>Muhammad Ali vs George Foreman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October 1974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www.youtube.com/watch?v=bVseoF1-p3M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/>
              <a:t>Transition Activity (10 Minutes):  Journal topic:  </a:t>
            </a:r>
            <a:r>
              <a:rPr lang="en-US" i="1"/>
              <a:t>Write about a time when you felt defeated.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perpetual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without interruption</a:t>
            </a:r>
            <a:endParaRPr lang="en-US" dirty="0"/>
          </a:p>
        </p:txBody>
      </p:sp>
      <p:pic>
        <p:nvPicPr>
          <p:cNvPr id="4" name="Picture 3" descr="image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8000"/>
            <a:ext cx="1666875" cy="27432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810000"/>
            <a:ext cx="4236803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cuffing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Hitting with an open hand</a:t>
            </a:r>
            <a:endParaRPr lang="en-US" dirty="0"/>
          </a:p>
        </p:txBody>
      </p:sp>
      <p:pic>
        <p:nvPicPr>
          <p:cNvPr id="4" name="Picture 3" descr="imag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05200"/>
            <a:ext cx="4174812" cy="3075339"/>
          </a:xfrm>
          <a:prstGeom prst="rect">
            <a:avLst/>
          </a:prstGeom>
        </p:spPr>
      </p:pic>
      <p:pic>
        <p:nvPicPr>
          <p:cNvPr id="5" name="Picture 4" descr="index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667000"/>
            <a:ext cx="3891208" cy="291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tenement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rundown, low-rent apartment building</a:t>
            </a:r>
            <a:endParaRPr lang="en-US" dirty="0"/>
          </a:p>
        </p:txBody>
      </p:sp>
      <p:pic>
        <p:nvPicPr>
          <p:cNvPr id="4" name="Picture 3" descr="ten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28600"/>
            <a:ext cx="2752725" cy="1666875"/>
          </a:xfrm>
          <a:prstGeom prst="rect">
            <a:avLst/>
          </a:prstGeom>
        </p:spPr>
      </p:pic>
      <p:pic>
        <p:nvPicPr>
          <p:cNvPr id="5" name="Picture 4" descr="tenement-rii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0"/>
            <a:ext cx="5749938" cy="4572000"/>
          </a:xfrm>
          <a:prstGeom prst="rect">
            <a:avLst/>
          </a:prstGeom>
        </p:spPr>
      </p:pic>
      <p:pic>
        <p:nvPicPr>
          <p:cNvPr id="6" name="Picture 5" descr="020307a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2371725"/>
            <a:ext cx="2593223" cy="448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loud burst of noise</a:t>
            </a:r>
            <a:endParaRPr lang="en-US" dirty="0"/>
          </a:p>
        </p:txBody>
      </p:sp>
      <p:pic>
        <p:nvPicPr>
          <p:cNvPr id="4" name="Picture 3" descr="pe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048000"/>
            <a:ext cx="4193533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muted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Muffled; sound made soft by distance or interference</a:t>
            </a:r>
            <a:endParaRPr lang="en-US" dirty="0"/>
          </a:p>
        </p:txBody>
      </p:sp>
      <p:pic>
        <p:nvPicPr>
          <p:cNvPr id="5" name="Picture 4" descr="mute but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590800"/>
            <a:ext cx="2990850" cy="2090543"/>
          </a:xfrm>
          <a:prstGeom prst="rect">
            <a:avLst/>
          </a:prstGeom>
        </p:spPr>
      </p:pic>
      <p:pic>
        <p:nvPicPr>
          <p:cNvPr id="7" name="Picture 6" descr="mut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4419600"/>
            <a:ext cx="2143125" cy="2143125"/>
          </a:xfrm>
          <a:prstGeom prst="rect">
            <a:avLst/>
          </a:prstGeom>
        </p:spPr>
      </p:pic>
      <p:pic>
        <p:nvPicPr>
          <p:cNvPr id="8" name="Picture 7" descr="trumpe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047999"/>
            <a:ext cx="4038600" cy="2540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 listlessness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Lifelessness, boredom; hum-drum</a:t>
            </a:r>
            <a:endParaRPr lang="en-US" dirty="0"/>
          </a:p>
        </p:txBody>
      </p:sp>
      <p:pic>
        <p:nvPicPr>
          <p:cNvPr id="4" name="Picture 3" descr="listl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971800"/>
            <a:ext cx="3149600" cy="2362200"/>
          </a:xfrm>
          <a:prstGeom prst="rect">
            <a:avLst/>
          </a:prstGeom>
        </p:spPr>
      </p:pic>
      <p:pic>
        <p:nvPicPr>
          <p:cNvPr id="5" name="Picture 4" descr="li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895600"/>
            <a:ext cx="2433357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 serene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Calm, unruffled</a:t>
            </a:r>
            <a:endParaRPr lang="en-US" dirty="0"/>
          </a:p>
        </p:txBody>
      </p:sp>
      <p:pic>
        <p:nvPicPr>
          <p:cNvPr id="4" name="Picture 3" descr="sere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0"/>
            <a:ext cx="37338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47</TotalTime>
  <Words>244</Words>
  <Application>Microsoft Macintosh PowerPoint</Application>
  <PresentationFormat>On-screen Show (4:3)</PresentationFormat>
  <Paragraphs>41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The Contender        vocabulary</vt:lpstr>
      <vt:lpstr>Muhammad Ali vs George Foreman October 1974</vt:lpstr>
      <vt:lpstr>1.  perpetual</vt:lpstr>
      <vt:lpstr>2.  cuffing</vt:lpstr>
      <vt:lpstr>3.  tenement</vt:lpstr>
      <vt:lpstr>4.  peal</vt:lpstr>
      <vt:lpstr>5.  muted</vt:lpstr>
      <vt:lpstr>6.  listlessness</vt:lpstr>
      <vt:lpstr>7.  serene</vt:lpstr>
      <vt:lpstr>8.  lapsed</vt:lpstr>
      <vt:lpstr>Now look for the answers to these questions as you read Chapters 1-4:</vt:lpstr>
      <vt:lpstr>Questions, continued: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Contender</dc:title>
  <dc:creator>setup</dc:creator>
  <cp:lastModifiedBy>Gloria Walton</cp:lastModifiedBy>
  <cp:revision>11</cp:revision>
  <dcterms:created xsi:type="dcterms:W3CDTF">2013-08-27T11:06:03Z</dcterms:created>
  <dcterms:modified xsi:type="dcterms:W3CDTF">2016-09-21T14:20:15Z</dcterms:modified>
</cp:coreProperties>
</file>