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tags/tag1.xml" ContentType="application/vnd.openxmlformats-officedocument.presentationml.tags+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6" r:id="rId1"/>
  </p:sldMasterIdLst>
  <p:handoutMasterIdLst>
    <p:handoutMasterId r:id="rId19"/>
  </p:handoutMasterIdLst>
  <p:sldIdLst>
    <p:sldId id="256" r:id="rId2"/>
    <p:sldId id="269" r:id="rId3"/>
    <p:sldId id="258" r:id="rId4"/>
    <p:sldId id="264" r:id="rId5"/>
    <p:sldId id="270" r:id="rId6"/>
    <p:sldId id="271" r:id="rId7"/>
    <p:sldId id="272" r:id="rId8"/>
    <p:sldId id="267" r:id="rId9"/>
    <p:sldId id="273" r:id="rId10"/>
    <p:sldId id="274" r:id="rId11"/>
    <p:sldId id="268" r:id="rId12"/>
    <p:sldId id="275" r:id="rId13"/>
    <p:sldId id="276" r:id="rId14"/>
    <p:sldId id="277" r:id="rId15"/>
    <p:sldId id="278" r:id="rId16"/>
    <p:sldId id="279" r:id="rId17"/>
    <p:sldId id="280"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9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3F4D30B-8E0A-4749-B6AA-4D606C347126}" type="datetimeFigureOut">
              <a:rPr lang="en-US" smtClean="0"/>
              <a:pPr/>
              <a:t>9/8/14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DF67126-297B-475E-8122-545C0244FD06}" type="slidenum">
              <a:rPr lang="en-US" smtClean="0"/>
              <a:pPr/>
              <a:t>‹#›</a:t>
            </a:fld>
            <a:endParaRPr lang="en-US"/>
          </a:p>
        </p:txBody>
      </p:sp>
    </p:spTree>
    <p:extLst>
      <p:ext uri="{BB962C8B-B14F-4D97-AF65-F5344CB8AC3E}">
        <p14:creationId xmlns:p14="http://schemas.microsoft.com/office/powerpoint/2010/main" val="4243501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8E405B-31DD-3E4E-9CE2-E0513F6AE1E8}" type="datetimeFigureOut">
              <a:rPr lang="en-US" smtClean="0"/>
              <a:pPr/>
              <a:t>9/8/14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6CC888B-D9F9-4E54-B722-F151A9F45E95}"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8E405B-31DD-3E4E-9CE2-E0513F6AE1E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8E405B-31DD-3E4E-9CE2-E0513F6AE1E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8E405B-31DD-3E4E-9CE2-E0513F6AE1E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E405B-31DD-3E4E-9CE2-E0513F6AE1E8}" type="datetimeFigureOut">
              <a:rPr lang="en-US" smtClean="0"/>
              <a:pPr/>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C8E405B-31DD-3E4E-9CE2-E0513F6AE1E8}" type="datetimeFigureOut">
              <a:rPr lang="en-US" smtClean="0"/>
              <a:pPr/>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81175-6EF9-0E49-B699-CFFAA34A0833}"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8E405B-31DD-3E4E-9CE2-E0513F6AE1E8}" type="datetimeFigureOut">
              <a:rPr lang="en-US" smtClean="0"/>
              <a:pPr/>
              <a:t>9/8/14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8E405B-31DD-3E4E-9CE2-E0513F6AE1E8}" type="datetimeFigureOut">
              <a:rPr lang="en-US" smtClean="0"/>
              <a:pPr/>
              <a:t>9/8/14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E405B-31DD-3E4E-9CE2-E0513F6AE1E8}" type="datetimeFigureOut">
              <a:rPr lang="en-US" smtClean="0"/>
              <a:pPr/>
              <a:t>9/8/14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8E405B-31DD-3E4E-9CE2-E0513F6AE1E8}" type="datetimeFigureOut">
              <a:rPr lang="en-US" smtClean="0"/>
              <a:pPr/>
              <a:t>9/8/14</a:t>
            </a:fld>
            <a:endParaRPr lang="en-US"/>
          </a:p>
        </p:txBody>
      </p:sp>
      <p:sp>
        <p:nvSpPr>
          <p:cNvPr id="7" name="Slide Number Placeholder 6"/>
          <p:cNvSpPr>
            <a:spLocks noGrp="1"/>
          </p:cNvSpPr>
          <p:nvPr>
            <p:ph type="sldNum" sz="quarter" idx="12"/>
          </p:nvPr>
        </p:nvSpPr>
        <p:spPr/>
        <p:txBody>
          <a:bodyPr/>
          <a:lstStyle/>
          <a:p>
            <a:fld id="{E1081175-6EF9-0E49-B699-CFFAA34A0833}"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E405B-31DD-3E4E-9CE2-E0513F6AE1E8}" type="datetimeFigureOut">
              <a:rPr lang="en-US" smtClean="0"/>
              <a:pPr/>
              <a:t>9/8/14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1081175-6EF9-0E49-B699-CFFAA34A08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8E405B-31DD-3E4E-9CE2-E0513F6AE1E8}" type="datetimeFigureOut">
              <a:rPr lang="en-US" smtClean="0"/>
              <a:pPr/>
              <a:t>9/8/14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081175-6EF9-0E49-B699-CFFAA34A08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oleObject2.bin"/><Relationship Id="rId5"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Multicultural Literature</a:t>
            </a:r>
            <a:endParaRPr lang="en-US" dirty="0"/>
          </a:p>
        </p:txBody>
      </p:sp>
      <p:sp>
        <p:nvSpPr>
          <p:cNvPr id="3" name="Subtitle 2"/>
          <p:cNvSpPr>
            <a:spLocks noGrp="1"/>
          </p:cNvSpPr>
          <p:nvPr>
            <p:ph type="subTitle" idx="1"/>
          </p:nvPr>
        </p:nvSpPr>
        <p:spPr/>
        <p:txBody>
          <a:bodyPr>
            <a:normAutofit/>
          </a:bodyPr>
          <a:lstStyle/>
          <a:p>
            <a:r>
              <a:rPr lang="en-US" dirty="0" smtClean="0"/>
              <a:t>An Overview</a:t>
            </a:r>
          </a:p>
          <a:p>
            <a:r>
              <a:rPr lang="en-US" dirty="0" smtClean="0"/>
              <a:t>Buford High School</a:t>
            </a:r>
          </a:p>
          <a:p>
            <a:r>
              <a:rPr lang="en-US" dirty="0" smtClean="0"/>
              <a:t>September </a:t>
            </a:r>
            <a:r>
              <a:rPr lang="en-US" dirty="0" smtClean="0"/>
              <a:t>8, 2014</a:t>
            </a:r>
            <a:endParaRPr lang="en-US" dirty="0"/>
          </a:p>
        </p:txBody>
      </p:sp>
    </p:spTree>
    <p:extLst>
      <p:ext uri="{BB962C8B-B14F-4D97-AF65-F5344CB8AC3E}">
        <p14:creationId xmlns:p14="http://schemas.microsoft.com/office/powerpoint/2010/main" val="4128516424"/>
      </p:ext>
    </p:extLst>
  </p:cSld>
  <p:clrMapOvr>
    <a:masterClrMapping/>
  </p:clrMapOvr>
  <p:transition xmlns:p14="http://schemas.microsoft.com/office/powerpoint/2010/main" advTm="8440">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6053"/>
          </a:xfrm>
        </p:spPr>
        <p:txBody>
          <a:bodyPr>
            <a:normAutofit fontScale="90000"/>
          </a:bodyPr>
          <a:lstStyle/>
          <a:p>
            <a:r>
              <a:rPr lang="en-US" dirty="0" smtClean="0"/>
              <a:t>Planning</a:t>
            </a:r>
            <a:endParaRPr lang="en-US" dirty="0"/>
          </a:p>
        </p:txBody>
      </p:sp>
      <p:graphicFrame>
        <p:nvGraphicFramePr>
          <p:cNvPr id="4" name="Content Placeholder 3"/>
          <p:cNvGraphicFramePr>
            <a:graphicFrameLocks noGrp="1"/>
          </p:cNvGraphicFramePr>
          <p:nvPr>
            <p:ph idx="1"/>
          </p:nvPr>
        </p:nvGraphicFramePr>
        <p:xfrm>
          <a:off x="1042988" y="1603718"/>
          <a:ext cx="6761479" cy="4600132"/>
        </p:xfrm>
        <a:graphic>
          <a:graphicData uri="http://schemas.openxmlformats.org/drawingml/2006/table">
            <a:tbl>
              <a:tblPr firstRow="1" bandRow="1">
                <a:tableStyleId>{5C22544A-7EE6-4342-B048-85BDC9FD1C3A}</a:tableStyleId>
              </a:tblPr>
              <a:tblGrid>
                <a:gridCol w="2243455"/>
                <a:gridCol w="2259012"/>
                <a:gridCol w="2259012"/>
              </a:tblGrid>
              <a:tr h="711461">
                <a:tc gridSpan="3">
                  <a:txBody>
                    <a:bodyPr/>
                    <a:lstStyle/>
                    <a:p>
                      <a:r>
                        <a:rPr lang="en-US" dirty="0" smtClean="0"/>
                        <a:t>Thesis</a:t>
                      </a:r>
                      <a:endParaRPr lang="en-US" dirty="0"/>
                    </a:p>
                  </a:txBody>
                  <a:tcPr/>
                </a:tc>
                <a:tc hMerge="1">
                  <a:txBody>
                    <a:bodyPr/>
                    <a:lstStyle/>
                    <a:p>
                      <a:endParaRPr lang="en-US" dirty="0"/>
                    </a:p>
                  </a:txBody>
                  <a:tcPr/>
                </a:tc>
                <a:tc hMerge="1">
                  <a:txBody>
                    <a:bodyPr/>
                    <a:lstStyle/>
                    <a:p>
                      <a:endParaRPr lang="en-US" dirty="0"/>
                    </a:p>
                  </a:txBody>
                  <a:tcPr/>
                </a:tc>
              </a:tr>
              <a:tr h="711461">
                <a:tc>
                  <a:txBody>
                    <a:bodyPr/>
                    <a:lstStyle/>
                    <a:p>
                      <a:r>
                        <a:rPr lang="en-US" dirty="0" smtClean="0"/>
                        <a:t>Reason 1</a:t>
                      </a:r>
                      <a:endParaRPr lang="en-US" dirty="0"/>
                    </a:p>
                  </a:txBody>
                  <a:tcPr/>
                </a:tc>
                <a:tc>
                  <a:txBody>
                    <a:bodyPr/>
                    <a:lstStyle/>
                    <a:p>
                      <a:r>
                        <a:rPr lang="en-US" dirty="0" smtClean="0"/>
                        <a:t>Reason 2</a:t>
                      </a:r>
                      <a:endParaRPr lang="en-US" dirty="0"/>
                    </a:p>
                  </a:txBody>
                  <a:tcPr/>
                </a:tc>
                <a:tc>
                  <a:txBody>
                    <a:bodyPr/>
                    <a:lstStyle/>
                    <a:p>
                      <a:r>
                        <a:rPr lang="en-US" dirty="0" smtClean="0"/>
                        <a:t>Reason 3</a:t>
                      </a:r>
                      <a:endParaRPr lang="en-US" dirty="0"/>
                    </a:p>
                  </a:txBody>
                  <a:tcPr/>
                </a:tc>
              </a:tr>
              <a:tr h="1754288">
                <a:tc>
                  <a:txBody>
                    <a:bodyPr/>
                    <a:lstStyle/>
                    <a:p>
                      <a:r>
                        <a:rPr lang="en-US" dirty="0" smtClean="0"/>
                        <a:t>Explanation</a:t>
                      </a:r>
                    </a:p>
                    <a:p>
                      <a:endParaRPr lang="en-US" dirty="0" smtClean="0"/>
                    </a:p>
                    <a:p>
                      <a:r>
                        <a:rPr lang="en-US" dirty="0" smtClean="0"/>
                        <a:t>Supporting Details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Explanation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Supporting Details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Explanation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Supporting Details</a:t>
                      </a:r>
                    </a:p>
                    <a:p>
                      <a:endParaRPr lang="en-US" dirty="0"/>
                    </a:p>
                  </a:txBody>
                  <a:tcPr/>
                </a:tc>
              </a:tr>
              <a:tr h="711461">
                <a:tc gridSpan="3">
                  <a:txBody>
                    <a:bodyPr/>
                    <a:lstStyle/>
                    <a:p>
                      <a:r>
                        <a:rPr lang="en-US" dirty="0" smtClean="0"/>
                        <a:t>Counterargument</a:t>
                      </a:r>
                      <a:endParaRPr lang="en-US" dirty="0"/>
                    </a:p>
                  </a:txBody>
                  <a:tcPr/>
                </a:tc>
                <a:tc hMerge="1">
                  <a:txBody>
                    <a:bodyPr/>
                    <a:lstStyle/>
                    <a:p>
                      <a:endParaRPr lang="en-US" dirty="0"/>
                    </a:p>
                  </a:txBody>
                  <a:tcPr/>
                </a:tc>
                <a:tc hMerge="1">
                  <a:txBody>
                    <a:bodyPr/>
                    <a:lstStyle/>
                    <a:p>
                      <a:endParaRPr lang="en-US" dirty="0"/>
                    </a:p>
                  </a:txBody>
                  <a:tcPr/>
                </a:tc>
              </a:tr>
              <a:tr h="711461">
                <a:tc gridSpan="3">
                  <a:txBody>
                    <a:bodyPr/>
                    <a:lstStyle/>
                    <a:p>
                      <a:r>
                        <a:rPr lang="en-US" dirty="0" smtClean="0"/>
                        <a:t>Conclusion</a:t>
                      </a:r>
                      <a:endParaRPr lang="en-US" dirty="0"/>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xmlns:p14="http://schemas.microsoft.com/office/powerpoint/2010/main" advTm="20498"/>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143000"/>
          </a:xfrm>
        </p:spPr>
        <p:txBody>
          <a:bodyPr>
            <a:normAutofit/>
          </a:bodyPr>
          <a:lstStyle/>
          <a:p>
            <a:r>
              <a:rPr lang="en-US" sz="3100" dirty="0" smtClean="0"/>
              <a:t>Suggested Distribution of </a:t>
            </a:r>
            <a:r>
              <a:rPr lang="en-US" dirty="0" smtClean="0"/>
              <a:t>Writing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7695707"/>
              </p:ext>
            </p:extLst>
          </p:nvPr>
        </p:nvGraphicFramePr>
        <p:xfrm>
          <a:off x="1266092" y="1600200"/>
          <a:ext cx="6811108" cy="4716194"/>
        </p:xfrm>
        <a:graphic>
          <a:graphicData uri="http://schemas.openxmlformats.org/drawingml/2006/table">
            <a:tbl>
              <a:tblPr firstRow="1" firstCol="1" bandRow="1">
                <a:tableStyleId>{5C22544A-7EE6-4342-B048-85BDC9FD1C3A}</a:tableStyleId>
              </a:tblPr>
              <a:tblGrid>
                <a:gridCol w="1702777"/>
                <a:gridCol w="1702777"/>
                <a:gridCol w="1702777"/>
                <a:gridCol w="1702777"/>
              </a:tblGrid>
              <a:tr h="892253">
                <a:tc>
                  <a:txBody>
                    <a:bodyPr/>
                    <a:lstStyle/>
                    <a:p>
                      <a:endParaRPr lang="en-US" dirty="0"/>
                    </a:p>
                  </a:txBody>
                  <a:tcPr marL="84667" marR="84667"/>
                </a:tc>
                <a:tc>
                  <a:txBody>
                    <a:bodyPr/>
                    <a:lstStyle/>
                    <a:p>
                      <a:pPr algn="ctr"/>
                      <a:r>
                        <a:rPr lang="en-US" dirty="0" smtClean="0"/>
                        <a:t>To Persuade</a:t>
                      </a:r>
                      <a:endParaRPr lang="en-US" dirty="0"/>
                    </a:p>
                  </a:txBody>
                  <a:tcPr marL="84667" marR="84667"/>
                </a:tc>
                <a:tc>
                  <a:txBody>
                    <a:bodyPr/>
                    <a:lstStyle/>
                    <a:p>
                      <a:pPr algn="ctr"/>
                      <a:r>
                        <a:rPr lang="en-US" dirty="0" smtClean="0"/>
                        <a:t>To Explain</a:t>
                      </a:r>
                      <a:endParaRPr lang="en-US" dirty="0"/>
                    </a:p>
                  </a:txBody>
                  <a:tcPr marL="84667" marR="84667"/>
                </a:tc>
                <a:tc>
                  <a:txBody>
                    <a:bodyPr/>
                    <a:lstStyle/>
                    <a:p>
                      <a:pPr algn="ctr"/>
                      <a:r>
                        <a:rPr lang="en-US" dirty="0" smtClean="0"/>
                        <a:t>To Convey</a:t>
                      </a:r>
                    </a:p>
                    <a:p>
                      <a:pPr algn="ctr"/>
                      <a:r>
                        <a:rPr lang="en-US" dirty="0" smtClean="0"/>
                        <a:t>Experience</a:t>
                      </a:r>
                      <a:endParaRPr lang="en-US" dirty="0"/>
                    </a:p>
                  </a:txBody>
                  <a:tcPr marL="84667" marR="84667"/>
                </a:tc>
              </a:tr>
              <a:tr h="1274647">
                <a:tc>
                  <a:txBody>
                    <a:bodyPr/>
                    <a:lstStyle/>
                    <a:p>
                      <a:endParaRPr lang="en-US" dirty="0" smtClean="0"/>
                    </a:p>
                    <a:p>
                      <a:r>
                        <a:rPr lang="en-US" dirty="0" smtClean="0"/>
                        <a:t>Grade 4</a:t>
                      </a:r>
                    </a:p>
                    <a:p>
                      <a:endParaRPr lang="en-US" dirty="0"/>
                    </a:p>
                  </a:txBody>
                  <a:tcPr marL="84667" marR="84667"/>
                </a:tc>
                <a:tc>
                  <a:txBody>
                    <a:bodyPr/>
                    <a:lstStyle/>
                    <a:p>
                      <a:pPr algn="ctr"/>
                      <a:endParaRPr lang="en-US" dirty="0" smtClean="0"/>
                    </a:p>
                    <a:p>
                      <a:pPr algn="ctr"/>
                      <a:r>
                        <a:rPr lang="en-US" dirty="0" smtClean="0"/>
                        <a:t>30%</a:t>
                      </a:r>
                      <a:endParaRPr lang="en-US" dirty="0"/>
                    </a:p>
                  </a:txBody>
                  <a:tcPr marL="84667" marR="84667"/>
                </a:tc>
                <a:tc>
                  <a:txBody>
                    <a:bodyPr/>
                    <a:lstStyle/>
                    <a:p>
                      <a:pPr algn="ctr"/>
                      <a:endParaRPr lang="en-US" dirty="0" smtClean="0"/>
                    </a:p>
                    <a:p>
                      <a:pPr algn="ctr"/>
                      <a:r>
                        <a:rPr lang="en-US" dirty="0" smtClean="0"/>
                        <a:t>35%</a:t>
                      </a:r>
                      <a:endParaRPr lang="en-US" dirty="0"/>
                    </a:p>
                  </a:txBody>
                  <a:tcPr marL="84667" marR="84667"/>
                </a:tc>
                <a:tc>
                  <a:txBody>
                    <a:bodyPr/>
                    <a:lstStyle/>
                    <a:p>
                      <a:pPr algn="ctr"/>
                      <a:endParaRPr lang="en-US" dirty="0" smtClean="0"/>
                    </a:p>
                    <a:p>
                      <a:pPr algn="ctr"/>
                      <a:r>
                        <a:rPr lang="en-US" dirty="0" smtClean="0"/>
                        <a:t>35%</a:t>
                      </a:r>
                      <a:endParaRPr lang="en-US" dirty="0"/>
                    </a:p>
                  </a:txBody>
                  <a:tcPr marL="84667" marR="84667"/>
                </a:tc>
              </a:tr>
              <a:tr h="1274647">
                <a:tc>
                  <a:txBody>
                    <a:bodyPr/>
                    <a:lstStyle/>
                    <a:p>
                      <a:endParaRPr lang="en-US" dirty="0" smtClean="0"/>
                    </a:p>
                    <a:p>
                      <a:r>
                        <a:rPr lang="en-US" dirty="0" smtClean="0"/>
                        <a:t>Grade</a:t>
                      </a:r>
                      <a:r>
                        <a:rPr lang="en-US" baseline="0" dirty="0" smtClean="0"/>
                        <a:t> 8</a:t>
                      </a:r>
                    </a:p>
                    <a:p>
                      <a:endParaRPr lang="en-US" dirty="0"/>
                    </a:p>
                  </a:txBody>
                  <a:tcPr marL="84667" marR="84667"/>
                </a:tc>
                <a:tc>
                  <a:txBody>
                    <a:bodyPr/>
                    <a:lstStyle/>
                    <a:p>
                      <a:pPr algn="ctr"/>
                      <a:endParaRPr lang="en-US" dirty="0" smtClean="0"/>
                    </a:p>
                    <a:p>
                      <a:pPr algn="ctr"/>
                      <a:r>
                        <a:rPr lang="en-US" dirty="0" smtClean="0"/>
                        <a:t>35%</a:t>
                      </a:r>
                      <a:endParaRPr lang="en-US" dirty="0"/>
                    </a:p>
                  </a:txBody>
                  <a:tcPr marL="84667" marR="84667"/>
                </a:tc>
                <a:tc>
                  <a:txBody>
                    <a:bodyPr/>
                    <a:lstStyle/>
                    <a:p>
                      <a:pPr algn="ctr"/>
                      <a:endParaRPr lang="en-US" dirty="0" smtClean="0"/>
                    </a:p>
                    <a:p>
                      <a:pPr algn="ctr"/>
                      <a:r>
                        <a:rPr lang="en-US" dirty="0" smtClean="0"/>
                        <a:t>35%</a:t>
                      </a:r>
                      <a:endParaRPr lang="en-US" dirty="0"/>
                    </a:p>
                  </a:txBody>
                  <a:tcPr marL="84667" marR="84667"/>
                </a:tc>
                <a:tc>
                  <a:txBody>
                    <a:bodyPr/>
                    <a:lstStyle/>
                    <a:p>
                      <a:pPr algn="ctr"/>
                      <a:endParaRPr lang="en-US" dirty="0" smtClean="0"/>
                    </a:p>
                    <a:p>
                      <a:pPr algn="ctr"/>
                      <a:r>
                        <a:rPr lang="en-US" dirty="0" smtClean="0"/>
                        <a:t>30%</a:t>
                      </a:r>
                      <a:endParaRPr lang="en-US" dirty="0"/>
                    </a:p>
                  </a:txBody>
                  <a:tcPr marL="84667" marR="84667"/>
                </a:tc>
              </a:tr>
              <a:tr h="1274647">
                <a:tc>
                  <a:txBody>
                    <a:bodyPr/>
                    <a:lstStyle/>
                    <a:p>
                      <a:endParaRPr lang="en-US" dirty="0" smtClean="0"/>
                    </a:p>
                    <a:p>
                      <a:r>
                        <a:rPr lang="en-US" dirty="0" smtClean="0"/>
                        <a:t>Grade 12</a:t>
                      </a:r>
                    </a:p>
                    <a:p>
                      <a:endParaRPr lang="en-US" dirty="0"/>
                    </a:p>
                  </a:txBody>
                  <a:tcPr marL="84667" marR="84667"/>
                </a:tc>
                <a:tc>
                  <a:txBody>
                    <a:bodyPr/>
                    <a:lstStyle/>
                    <a:p>
                      <a:pPr algn="ctr"/>
                      <a:endParaRPr lang="en-US" dirty="0" smtClean="0"/>
                    </a:p>
                    <a:p>
                      <a:pPr algn="ctr"/>
                      <a:r>
                        <a:rPr lang="en-US" dirty="0" smtClean="0"/>
                        <a:t>40%</a:t>
                      </a:r>
                      <a:endParaRPr lang="en-US" dirty="0"/>
                    </a:p>
                  </a:txBody>
                  <a:tcPr marL="84667" marR="84667"/>
                </a:tc>
                <a:tc>
                  <a:txBody>
                    <a:bodyPr/>
                    <a:lstStyle/>
                    <a:p>
                      <a:pPr algn="ctr"/>
                      <a:endParaRPr lang="en-US" dirty="0" smtClean="0"/>
                    </a:p>
                    <a:p>
                      <a:pPr algn="ctr"/>
                      <a:r>
                        <a:rPr lang="en-US" dirty="0" smtClean="0"/>
                        <a:t>40%</a:t>
                      </a:r>
                      <a:endParaRPr lang="en-US" dirty="0"/>
                    </a:p>
                  </a:txBody>
                  <a:tcPr marL="84667" marR="84667"/>
                </a:tc>
                <a:tc>
                  <a:txBody>
                    <a:bodyPr/>
                    <a:lstStyle/>
                    <a:p>
                      <a:pPr algn="ctr"/>
                      <a:endParaRPr lang="en-US" dirty="0" smtClean="0"/>
                    </a:p>
                    <a:p>
                      <a:pPr algn="ctr"/>
                      <a:r>
                        <a:rPr lang="en-US" dirty="0" smtClean="0"/>
                        <a:t>20%</a:t>
                      </a:r>
                      <a:endParaRPr lang="en-US" dirty="0"/>
                    </a:p>
                  </a:txBody>
                  <a:tcPr marL="84667" marR="84667"/>
                </a:tc>
              </a:tr>
            </a:tbl>
          </a:graphicData>
        </a:graphic>
      </p:graphicFrame>
    </p:spTree>
    <p:extLst>
      <p:ext uri="{BB962C8B-B14F-4D97-AF65-F5344CB8AC3E}">
        <p14:creationId xmlns:p14="http://schemas.microsoft.com/office/powerpoint/2010/main" val="3673193523"/>
      </p:ext>
    </p:extLst>
  </p:cSld>
  <p:clrMapOvr>
    <a:masterClrMapping/>
  </p:clrMapOvr>
  <p:transition xmlns:p14="http://schemas.microsoft.com/office/powerpoint/2010/main" advTm="12839"/>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90121"/>
          </a:xfrm>
        </p:spPr>
        <p:txBody>
          <a:bodyPr>
            <a:normAutofit fontScale="90000"/>
          </a:bodyPr>
          <a:lstStyle/>
          <a:p>
            <a:r>
              <a:rPr lang="en-US" dirty="0" smtClean="0"/>
              <a:t>Performance Exam</a:t>
            </a:r>
            <a:endParaRPr lang="en-US" dirty="0"/>
          </a:p>
        </p:txBody>
      </p:sp>
      <p:sp>
        <p:nvSpPr>
          <p:cNvPr id="3" name="Content Placeholder 2"/>
          <p:cNvSpPr>
            <a:spLocks noGrp="1"/>
          </p:cNvSpPr>
          <p:nvPr>
            <p:ph idx="1"/>
          </p:nvPr>
        </p:nvSpPr>
        <p:spPr>
          <a:xfrm>
            <a:off x="1043492" y="1617786"/>
            <a:ext cx="6777317" cy="4214844"/>
          </a:xfrm>
        </p:spPr>
        <p:txBody>
          <a:bodyPr>
            <a:normAutofit fontScale="70000" lnSpcReduction="20000"/>
          </a:bodyPr>
          <a:lstStyle/>
          <a:p>
            <a:endParaRPr lang="en-US" dirty="0" smtClean="0"/>
          </a:p>
          <a:p>
            <a:pPr>
              <a:buNone/>
            </a:pPr>
            <a:r>
              <a:rPr lang="en-US" u="sng" dirty="0" smtClean="0"/>
              <a:t>Writing Situation</a:t>
            </a:r>
            <a:endParaRPr lang="en-US" dirty="0" smtClean="0"/>
          </a:p>
          <a:p>
            <a:r>
              <a:rPr lang="en-US" dirty="0" smtClean="0"/>
              <a:t>We are usually friends with people with whom we have things in common:  people in our class, on our team, or who have the same interests as we do.  But, can we ever be friends with people who speak a different language, are from a different country, or believe things that might seem strange to us?  When our knowledge is limited to our own culture, it is difficult to really understand ourselves and others. </a:t>
            </a:r>
          </a:p>
          <a:p>
            <a:endParaRPr lang="en-US" dirty="0" smtClean="0"/>
          </a:p>
          <a:p>
            <a:pPr>
              <a:buNone/>
            </a:pPr>
            <a:r>
              <a:rPr lang="en-US" u="sng" dirty="0" smtClean="0"/>
              <a:t>Directions for Writing</a:t>
            </a:r>
            <a:endParaRPr lang="en-US" dirty="0" smtClean="0"/>
          </a:p>
          <a:p>
            <a:r>
              <a:rPr lang="en-US" dirty="0" smtClean="0"/>
              <a:t>Write an essay explaining how </a:t>
            </a:r>
            <a:r>
              <a:rPr lang="en-US" b="1" i="1" dirty="0" smtClean="0"/>
              <a:t>The Cay </a:t>
            </a:r>
            <a:r>
              <a:rPr lang="en-US" dirty="0" smtClean="0"/>
              <a:t>teaches us the importance of connecting with people who are not necessarily like us.   Despite their differences, did Timothy and Phillip develop a friendship?  Develop your point of view on this issue, and support it with reasons and examples from your reading, experience, or observations.</a:t>
            </a:r>
          </a:p>
          <a:p>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transition xmlns:p14="http://schemas.microsoft.com/office/powerpoint/2010/main" advTm="31044"/>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61985"/>
          </a:xfrm>
        </p:spPr>
        <p:txBody>
          <a:bodyPr>
            <a:normAutofit fontScale="90000"/>
          </a:bodyPr>
          <a:lstStyle/>
          <a:p>
            <a:r>
              <a:rPr lang="en-US" dirty="0" smtClean="0"/>
              <a:t>Benchmarks</a:t>
            </a:r>
            <a:br>
              <a:rPr lang="en-US" dirty="0" smtClean="0"/>
            </a:br>
            <a:endParaRPr lang="en-US" dirty="0"/>
          </a:p>
        </p:txBody>
      </p:sp>
      <p:sp>
        <p:nvSpPr>
          <p:cNvPr id="3" name="Content Placeholder 2"/>
          <p:cNvSpPr>
            <a:spLocks noGrp="1"/>
          </p:cNvSpPr>
          <p:nvPr>
            <p:ph idx="1"/>
          </p:nvPr>
        </p:nvSpPr>
        <p:spPr>
          <a:xfrm>
            <a:off x="520506" y="1027664"/>
            <a:ext cx="8074854" cy="6118724"/>
          </a:xfrm>
        </p:spPr>
        <p:txBody>
          <a:bodyPr>
            <a:normAutofit fontScale="55000" lnSpcReduction="20000"/>
          </a:bodyPr>
          <a:lstStyle/>
          <a:p>
            <a:pPr>
              <a:buNone/>
            </a:pPr>
            <a:r>
              <a:rPr lang="en-US" sz="4000" b="1" dirty="0" smtClean="0"/>
              <a:t>19.   How is the sentence below BEST written?</a:t>
            </a:r>
            <a:endParaRPr lang="en-US" sz="4000" dirty="0" smtClean="0"/>
          </a:p>
          <a:p>
            <a:r>
              <a:rPr lang="en-US" sz="4000" dirty="0" smtClean="0"/>
              <a:t>Hector saw how the problem could be solved rapid and offered the astounded class his answer.</a:t>
            </a:r>
          </a:p>
          <a:p>
            <a:pPr>
              <a:buNone/>
            </a:pPr>
            <a:r>
              <a:rPr lang="en-US" sz="4000" b="1" dirty="0" smtClean="0"/>
              <a:t>A </a:t>
            </a:r>
            <a:r>
              <a:rPr lang="en-US" sz="4000" dirty="0" smtClean="0"/>
              <a:t>change </a:t>
            </a:r>
            <a:r>
              <a:rPr lang="en-US" sz="4000" i="1" dirty="0" smtClean="0"/>
              <a:t>saw </a:t>
            </a:r>
            <a:r>
              <a:rPr lang="en-US" sz="4000" dirty="0" smtClean="0"/>
              <a:t>to </a:t>
            </a:r>
            <a:r>
              <a:rPr lang="en-US" sz="4000" i="1" dirty="0" smtClean="0"/>
              <a:t>seen</a:t>
            </a:r>
            <a:endParaRPr lang="en-US" sz="4000" dirty="0" smtClean="0"/>
          </a:p>
          <a:p>
            <a:pPr>
              <a:buNone/>
            </a:pPr>
            <a:r>
              <a:rPr lang="en-US" sz="4000" b="1" dirty="0" smtClean="0"/>
              <a:t>B </a:t>
            </a:r>
            <a:r>
              <a:rPr lang="en-US" sz="4000" dirty="0" smtClean="0"/>
              <a:t>change </a:t>
            </a:r>
            <a:r>
              <a:rPr lang="en-US" sz="4000" i="1" dirty="0" smtClean="0"/>
              <a:t>rapid </a:t>
            </a:r>
            <a:r>
              <a:rPr lang="en-US" sz="4000" dirty="0" smtClean="0"/>
              <a:t>to </a:t>
            </a:r>
            <a:r>
              <a:rPr lang="en-US" sz="4000" i="1" dirty="0" smtClean="0"/>
              <a:t>rapidly</a:t>
            </a:r>
            <a:endParaRPr lang="en-US" sz="3000" dirty="0" smtClean="0"/>
          </a:p>
          <a:p>
            <a:pPr>
              <a:buNone/>
            </a:pPr>
            <a:r>
              <a:rPr lang="en-US" sz="3600" b="1" dirty="0" smtClean="0"/>
              <a:t>C </a:t>
            </a:r>
            <a:r>
              <a:rPr lang="en-US" sz="3600" dirty="0" smtClean="0"/>
              <a:t>change </a:t>
            </a:r>
            <a:r>
              <a:rPr lang="en-US" sz="3600" i="1" dirty="0" smtClean="0"/>
              <a:t>offered </a:t>
            </a:r>
            <a:r>
              <a:rPr lang="en-US" sz="3600" dirty="0" smtClean="0"/>
              <a:t>to </a:t>
            </a:r>
            <a:r>
              <a:rPr lang="en-US" sz="3600" i="1" dirty="0" smtClean="0"/>
              <a:t>offers</a:t>
            </a:r>
            <a:endParaRPr lang="en-US" sz="3600" dirty="0" smtClean="0"/>
          </a:p>
          <a:p>
            <a:pPr>
              <a:buNone/>
            </a:pPr>
            <a:r>
              <a:rPr lang="en-US" sz="3600" b="1" dirty="0" smtClean="0"/>
              <a:t>D </a:t>
            </a:r>
            <a:r>
              <a:rPr lang="en-US" sz="3600" dirty="0" smtClean="0"/>
              <a:t>change </a:t>
            </a:r>
            <a:r>
              <a:rPr lang="en-US" sz="3600" i="1" dirty="0" smtClean="0"/>
              <a:t>his </a:t>
            </a:r>
            <a:r>
              <a:rPr lang="en-US" sz="3600" dirty="0" smtClean="0"/>
              <a:t>to </a:t>
            </a:r>
            <a:r>
              <a:rPr lang="en-US" sz="3600" i="1" dirty="0" smtClean="0"/>
              <a:t>them</a:t>
            </a:r>
            <a:endParaRPr lang="en-US" sz="3600" dirty="0" smtClean="0"/>
          </a:p>
          <a:p>
            <a:pPr>
              <a:buNone/>
            </a:pPr>
            <a:r>
              <a:rPr lang="en-US" sz="3600" i="1" dirty="0" smtClean="0"/>
              <a:t> </a:t>
            </a:r>
            <a:endParaRPr lang="en-US" sz="3600" dirty="0" smtClean="0"/>
          </a:p>
          <a:p>
            <a:pPr>
              <a:buNone/>
            </a:pPr>
            <a:r>
              <a:rPr lang="en-US" sz="3600" b="1" dirty="0" smtClean="0"/>
              <a:t>20.   Which of these sentences is correctly written?</a:t>
            </a:r>
            <a:endParaRPr lang="en-US" sz="3600" dirty="0" smtClean="0"/>
          </a:p>
          <a:p>
            <a:pPr>
              <a:buNone/>
            </a:pPr>
            <a:r>
              <a:rPr lang="en-US" sz="3600" b="1" dirty="0" smtClean="0"/>
              <a:t>A </a:t>
            </a:r>
            <a:r>
              <a:rPr lang="en-US" sz="3600" dirty="0" smtClean="0"/>
              <a:t>Of the three plans, I think Carla’s is the more efficient approach.</a:t>
            </a:r>
          </a:p>
          <a:p>
            <a:pPr>
              <a:buNone/>
            </a:pPr>
            <a:r>
              <a:rPr lang="en-US" sz="3600" b="1" dirty="0" smtClean="0"/>
              <a:t>B </a:t>
            </a:r>
            <a:r>
              <a:rPr lang="en-US" sz="3600" dirty="0" smtClean="0"/>
              <a:t>Of the three plans, I think Carla’s is the </a:t>
            </a:r>
            <a:r>
              <a:rPr lang="en-US" sz="3600" dirty="0" err="1" smtClean="0"/>
              <a:t>efficienter</a:t>
            </a:r>
            <a:r>
              <a:rPr lang="en-US" sz="3600" dirty="0" smtClean="0"/>
              <a:t>  approach.</a:t>
            </a:r>
          </a:p>
          <a:p>
            <a:pPr>
              <a:buNone/>
            </a:pPr>
            <a:r>
              <a:rPr lang="en-US" sz="3600" b="1" dirty="0" smtClean="0"/>
              <a:t>C </a:t>
            </a:r>
            <a:r>
              <a:rPr lang="en-US" sz="3600" dirty="0" smtClean="0"/>
              <a:t>Of the three plans, I think Carla’s is the most  </a:t>
            </a:r>
            <a:r>
              <a:rPr lang="en-US" sz="3600" dirty="0" err="1" smtClean="0"/>
              <a:t>efficientest</a:t>
            </a:r>
            <a:r>
              <a:rPr lang="en-US" sz="3600" dirty="0" smtClean="0"/>
              <a:t> approach.</a:t>
            </a:r>
          </a:p>
          <a:p>
            <a:pPr>
              <a:buNone/>
            </a:pPr>
            <a:r>
              <a:rPr lang="en-US" sz="3600" b="1" dirty="0" smtClean="0"/>
              <a:t>D </a:t>
            </a:r>
            <a:r>
              <a:rPr lang="en-US" sz="3600" dirty="0" smtClean="0"/>
              <a:t>Of the three plans, I think Carla’s is the most efficient approach.</a:t>
            </a:r>
          </a:p>
          <a:p>
            <a:pPr>
              <a:buNone/>
            </a:pPr>
            <a:r>
              <a:rPr lang="en-US" sz="3600" dirty="0" smtClean="0"/>
              <a:t> </a:t>
            </a:r>
          </a:p>
          <a:p>
            <a:pPr>
              <a:buNone/>
            </a:pPr>
            <a:endParaRPr lang="en-US" sz="3600" dirty="0" smtClean="0"/>
          </a:p>
        </p:txBody>
      </p:sp>
    </p:spTree>
  </p:cSld>
  <p:clrMapOvr>
    <a:masterClrMapping/>
  </p:clrMapOvr>
  <p:transition xmlns:p14="http://schemas.microsoft.com/office/powerpoint/2010/main" advTm="31029"/>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23890"/>
            <a:ext cx="6777317" cy="4608740"/>
          </a:xfrm>
        </p:spPr>
        <p:txBody>
          <a:bodyPr>
            <a:normAutofit fontScale="77500" lnSpcReduction="20000"/>
          </a:bodyPr>
          <a:lstStyle/>
          <a:p>
            <a:pPr>
              <a:buNone/>
            </a:pPr>
            <a:r>
              <a:rPr lang="en-US" b="1" dirty="0" smtClean="0"/>
              <a:t>22.   How is the sentence below correctly punctuated?</a:t>
            </a:r>
            <a:endParaRPr lang="en-US" dirty="0" smtClean="0"/>
          </a:p>
          <a:p>
            <a:pPr>
              <a:buNone/>
            </a:pPr>
            <a:r>
              <a:rPr lang="en-US" dirty="0" smtClean="0"/>
              <a:t>Ellen, I wonder if you would mind giving our new neighbor, Ms. Takahashi a ride to work.</a:t>
            </a:r>
          </a:p>
          <a:p>
            <a:pPr>
              <a:buNone/>
            </a:pPr>
            <a:r>
              <a:rPr lang="en-US" b="1" dirty="0" smtClean="0"/>
              <a:t>A </a:t>
            </a:r>
            <a:r>
              <a:rPr lang="en-US" dirty="0" smtClean="0"/>
              <a:t>remove the comma after </a:t>
            </a:r>
            <a:r>
              <a:rPr lang="en-US" i="1" dirty="0" smtClean="0"/>
              <a:t>Ellen</a:t>
            </a:r>
            <a:endParaRPr lang="en-US" dirty="0" smtClean="0"/>
          </a:p>
          <a:p>
            <a:pPr>
              <a:buNone/>
            </a:pPr>
            <a:r>
              <a:rPr lang="en-US" b="1" dirty="0" smtClean="0"/>
              <a:t>B </a:t>
            </a:r>
            <a:r>
              <a:rPr lang="en-US" dirty="0" smtClean="0"/>
              <a:t>change the comma after </a:t>
            </a:r>
            <a:r>
              <a:rPr lang="en-US" i="1" dirty="0" smtClean="0"/>
              <a:t>neighbor </a:t>
            </a:r>
            <a:r>
              <a:rPr lang="en-US" dirty="0" smtClean="0"/>
              <a:t>to a dash</a:t>
            </a:r>
          </a:p>
          <a:p>
            <a:pPr>
              <a:buNone/>
            </a:pPr>
            <a:r>
              <a:rPr lang="en-US" b="1" dirty="0" smtClean="0"/>
              <a:t>C </a:t>
            </a:r>
            <a:r>
              <a:rPr lang="en-US" dirty="0" smtClean="0"/>
              <a:t>add a comma after </a:t>
            </a:r>
            <a:r>
              <a:rPr lang="en-US" i="1" dirty="0" smtClean="0"/>
              <a:t>Takahashi</a:t>
            </a:r>
            <a:endParaRPr lang="en-US" dirty="0" smtClean="0"/>
          </a:p>
          <a:p>
            <a:pPr>
              <a:buNone/>
            </a:pPr>
            <a:r>
              <a:rPr lang="en-US" b="1" dirty="0" smtClean="0"/>
              <a:t>D </a:t>
            </a:r>
            <a:r>
              <a:rPr lang="en-US" dirty="0" smtClean="0"/>
              <a:t>change the period to a question mark</a:t>
            </a:r>
          </a:p>
          <a:p>
            <a:pPr>
              <a:buNone/>
            </a:pPr>
            <a:r>
              <a:rPr lang="en-US" dirty="0" smtClean="0"/>
              <a:t> </a:t>
            </a:r>
          </a:p>
          <a:p>
            <a:pPr>
              <a:buNone/>
            </a:pPr>
            <a:r>
              <a:rPr lang="en-US" b="1" dirty="0" smtClean="0"/>
              <a:t>23.</a:t>
            </a:r>
            <a:r>
              <a:rPr lang="en-US" dirty="0" smtClean="0"/>
              <a:t>  </a:t>
            </a:r>
            <a:r>
              <a:rPr lang="en-US" b="1" dirty="0" smtClean="0"/>
              <a:t> How is the sentence below BEST written?</a:t>
            </a:r>
            <a:endParaRPr lang="en-US" dirty="0" smtClean="0"/>
          </a:p>
          <a:p>
            <a:pPr>
              <a:buNone/>
            </a:pPr>
            <a:r>
              <a:rPr lang="en-US" dirty="0" smtClean="0"/>
              <a:t>The Edwards family will meet ___________outside the auditorium about 8 o’clock.</a:t>
            </a:r>
          </a:p>
          <a:p>
            <a:pPr>
              <a:buNone/>
            </a:pPr>
            <a:r>
              <a:rPr lang="en-US" b="1" dirty="0" smtClean="0"/>
              <a:t>A </a:t>
            </a:r>
            <a:r>
              <a:rPr lang="en-US" dirty="0" smtClean="0"/>
              <a:t>she and me</a:t>
            </a:r>
          </a:p>
          <a:p>
            <a:pPr>
              <a:buNone/>
            </a:pPr>
            <a:r>
              <a:rPr lang="en-US" b="1" dirty="0" smtClean="0"/>
              <a:t>B </a:t>
            </a:r>
            <a:r>
              <a:rPr lang="en-US" dirty="0" smtClean="0"/>
              <a:t>her and I</a:t>
            </a:r>
          </a:p>
          <a:p>
            <a:pPr>
              <a:buNone/>
            </a:pPr>
            <a:r>
              <a:rPr lang="en-US" b="1" dirty="0" smtClean="0"/>
              <a:t>C </a:t>
            </a:r>
            <a:r>
              <a:rPr lang="en-US" dirty="0" smtClean="0"/>
              <a:t>her and me</a:t>
            </a:r>
          </a:p>
          <a:p>
            <a:pPr>
              <a:buNone/>
            </a:pPr>
            <a:r>
              <a:rPr lang="en-US" b="1" dirty="0" smtClean="0"/>
              <a:t>D </a:t>
            </a:r>
            <a:r>
              <a:rPr lang="en-US" dirty="0" smtClean="0"/>
              <a:t>she and I</a:t>
            </a:r>
          </a:p>
          <a:p>
            <a:endParaRPr lang="en-US" dirty="0"/>
          </a:p>
        </p:txBody>
      </p:sp>
    </p:spTree>
  </p:cSld>
  <p:clrMapOvr>
    <a:masterClrMapping/>
  </p:clrMapOvr>
  <p:transition xmlns:p14="http://schemas.microsoft.com/office/powerpoint/2010/main" advTm="31762"/>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675249"/>
            <a:ext cx="8285871" cy="6710289"/>
          </a:xfrm>
        </p:spPr>
        <p:txBody>
          <a:bodyPr>
            <a:normAutofit fontScale="55000" lnSpcReduction="20000"/>
          </a:bodyPr>
          <a:lstStyle/>
          <a:p>
            <a:pPr>
              <a:buNone/>
            </a:pPr>
            <a:r>
              <a:rPr lang="en-US" b="1" i="1" dirty="0" smtClean="0"/>
              <a:t>from</a:t>
            </a:r>
            <a:r>
              <a:rPr lang="en-US" b="1" dirty="0" smtClean="0"/>
              <a:t> Owls Aren't Wise and Bats Aren't Blind</a:t>
            </a:r>
            <a:r>
              <a:rPr lang="en-US" dirty="0" smtClean="0"/>
              <a:t> by </a:t>
            </a:r>
            <a:r>
              <a:rPr lang="en-US" b="1" dirty="0" smtClean="0"/>
              <a:t>Warner </a:t>
            </a:r>
            <a:r>
              <a:rPr lang="en-US" b="1" dirty="0" err="1" smtClean="0"/>
              <a:t>Shedd</a:t>
            </a:r>
            <a:endParaRPr lang="en-US" dirty="0" smtClean="0"/>
          </a:p>
          <a:p>
            <a:endParaRPr lang="en-US" dirty="0" smtClean="0"/>
          </a:p>
          <a:p>
            <a:pPr>
              <a:buNone/>
            </a:pPr>
            <a:r>
              <a:rPr lang="en-US" dirty="0" smtClean="0"/>
              <a:t>Snowy owls evolved as hunters on the vast, barren Arctic tundra, where they prefer to perch on the highest point around and wait until they spot their prey—then glide down to seize their victims by stealth. Thus, when they visit southern Canada and the United States, the big predators favor wide-open spaces (airfields such as Boston's Logan Airport are often preferred hangouts) and high perches, where they </a:t>
            </a:r>
          </a:p>
          <a:p>
            <a:pPr>
              <a:buNone/>
            </a:pPr>
            <a:r>
              <a:rPr lang="en-US" dirty="0" smtClean="0"/>
              <a:t>	can approximate tundra hunting conditions.</a:t>
            </a:r>
          </a:p>
          <a:p>
            <a:pPr>
              <a:buNone/>
            </a:pPr>
            <a:r>
              <a:rPr lang="en-US" dirty="0" smtClean="0"/>
              <a:t>Snowy owls do much of their hunting diurnally. This is no great surprise, considering that there is daylight almost twenty-four hours a day during their high Arctic breeding and nesting season. Conversely, they must also be efficient Night hunters during the long stretches of almost total Arctic darkness.</a:t>
            </a:r>
          </a:p>
          <a:p>
            <a:pPr>
              <a:buNone/>
            </a:pPr>
            <a:r>
              <a:rPr lang="en-US" dirty="0" smtClean="0"/>
              <a:t>Summer prey for snowy owls consists almost entirely of mammals—mostly small, with lemmings making up the bulk of their diet. In winter, especially for those owls that migrate south, their meals are far more varied. Hares and ptarmigan help carry the owls through the winter in the Arctic, when lemmings are mostly active beneath the snow. Owls wintering farther south have proved quite adaptable when it comes to prey. Mice are a staple, but Norway rats are also prime fare. For that matter, so are pigeons, rabbits, dead fish, and almost anything else of suitable size that comes to the owls' attention.</a:t>
            </a:r>
          </a:p>
          <a:p>
            <a:pPr>
              <a:buNone/>
            </a:pPr>
            <a:r>
              <a:rPr lang="en-US" dirty="0" smtClean="0"/>
              <a:t>It was once thought that these white visitors from the Arctic came south in  winter because of the shortage of lemmings. Although it's a complete myth that lemmings periodically commit suicide by throwing themselves off cliffs into the sea, where they drown en masse, the plump little rodents are notoriously cyclical, going from almost unbelievably high populations to extreme scarcity every four or five years. Unquestionably, lemming numbers have an effect on snowy owl populations, but biologists are learning that the interrelationship between these two species is far more complex than has heretofore been suspected.</a:t>
            </a:r>
          </a:p>
          <a:p>
            <a:pPr>
              <a:buNone/>
            </a:pPr>
            <a:r>
              <a:rPr lang="en-US" dirty="0" smtClean="0"/>
              <a:t>For one thing, there's no evidence that lemming cycles are synchronized throughout the Arctic, and they may be quite regional. Since snowy owls by nature are great travelers, it's no special feat for them to move from an area of lemming scarcity to  one of abundance. For another, large numbers of snowy owls migrate annually to the Great Plains area of Canada and the United States without apparent reference to lemming cycles. Much remains to be learned about the dynamics of the lemming/snowy owl relationship.</a:t>
            </a:r>
          </a:p>
          <a:p>
            <a:pPr>
              <a:buNone/>
            </a:pPr>
            <a:r>
              <a:rPr lang="en-US" dirty="0" smtClean="0"/>
              <a:t> </a:t>
            </a:r>
          </a:p>
          <a:p>
            <a:endParaRPr lang="en-US" dirty="0"/>
          </a:p>
        </p:txBody>
      </p:sp>
    </p:spTree>
  </p:cSld>
  <p:clrMapOvr>
    <a:masterClrMapping/>
  </p:clrMapOvr>
  <p:transition xmlns:p14="http://schemas.microsoft.com/office/powerpoint/2010/main" advTm="7738"/>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055078"/>
            <a:ext cx="7962314" cy="5261316"/>
          </a:xfrm>
        </p:spPr>
        <p:txBody>
          <a:bodyPr>
            <a:normAutofit fontScale="77500" lnSpcReduction="20000"/>
          </a:bodyPr>
          <a:lstStyle/>
          <a:p>
            <a:pPr>
              <a:buNone/>
            </a:pPr>
            <a:r>
              <a:rPr lang="en-US" b="1" dirty="0" smtClean="0"/>
              <a:t>49.  The author's main purpose for writing this article is to</a:t>
            </a:r>
            <a:endParaRPr lang="en-US" dirty="0" smtClean="0"/>
          </a:p>
          <a:p>
            <a:pPr>
              <a:buNone/>
            </a:pPr>
            <a:r>
              <a:rPr lang="en-US" dirty="0" smtClean="0"/>
              <a:t>A.	entertain	             C.	express feelings	</a:t>
            </a:r>
          </a:p>
          <a:p>
            <a:pPr>
              <a:buNone/>
            </a:pPr>
            <a:r>
              <a:rPr lang="en-US" dirty="0" smtClean="0"/>
              <a:t>B.	persuade	             D.	inform</a:t>
            </a:r>
          </a:p>
          <a:p>
            <a:pPr>
              <a:buNone/>
            </a:pPr>
            <a:r>
              <a:rPr lang="en-US" dirty="0" smtClean="0"/>
              <a:t> </a:t>
            </a:r>
          </a:p>
          <a:p>
            <a:pPr>
              <a:buNone/>
            </a:pPr>
            <a:r>
              <a:rPr lang="en-US" b="1" dirty="0" smtClean="0"/>
              <a:t>50.  According to lines 7–10, one effect of the snowy owl's Arctic habitat is that the owls</a:t>
            </a:r>
            <a:endParaRPr lang="en-US" dirty="0" smtClean="0"/>
          </a:p>
          <a:p>
            <a:pPr>
              <a:buNone/>
            </a:pPr>
            <a:r>
              <a:rPr lang="en-US" dirty="0" smtClean="0"/>
              <a:t>A.	choose lemmings over other mammals	</a:t>
            </a:r>
          </a:p>
          <a:p>
            <a:pPr>
              <a:buNone/>
            </a:pPr>
            <a:r>
              <a:rPr lang="en-US" dirty="0" smtClean="0"/>
              <a:t>B.	has the ability to hunt day and Night	</a:t>
            </a:r>
          </a:p>
          <a:p>
            <a:pPr>
              <a:buNone/>
            </a:pPr>
            <a:r>
              <a:rPr lang="en-US" dirty="0" smtClean="0"/>
              <a:t>C.	sleep during months of total darkness	</a:t>
            </a:r>
          </a:p>
          <a:p>
            <a:pPr>
              <a:buNone/>
            </a:pPr>
            <a:r>
              <a:rPr lang="en-US" dirty="0" smtClean="0"/>
              <a:t>D.	migrate to warmer climates in winter</a:t>
            </a:r>
          </a:p>
          <a:p>
            <a:pPr>
              <a:buNone/>
            </a:pPr>
            <a:r>
              <a:rPr lang="en-US" dirty="0" smtClean="0"/>
              <a:t> </a:t>
            </a:r>
          </a:p>
          <a:p>
            <a:pPr>
              <a:buNone/>
            </a:pPr>
            <a:r>
              <a:rPr lang="en-US" b="1" dirty="0" smtClean="0"/>
              <a:t>51.  Monitor your understanding of lines 13–15. In the winter, snowy owls</a:t>
            </a:r>
            <a:endParaRPr lang="en-US" dirty="0" smtClean="0"/>
          </a:p>
          <a:p>
            <a:pPr>
              <a:buNone/>
            </a:pPr>
            <a:r>
              <a:rPr lang="en-US" dirty="0" smtClean="0"/>
              <a:t>A.	change their diet because lemmings are harder to catch	</a:t>
            </a:r>
          </a:p>
          <a:p>
            <a:pPr>
              <a:buNone/>
            </a:pPr>
            <a:r>
              <a:rPr lang="en-US" dirty="0" smtClean="0"/>
              <a:t>B.	stops eating mammals and mostly eats plants	</a:t>
            </a:r>
          </a:p>
          <a:p>
            <a:pPr>
              <a:buNone/>
            </a:pPr>
            <a:r>
              <a:rPr lang="en-US" dirty="0" smtClean="0"/>
              <a:t>C.	hunt exclusively at night to avoid predators	</a:t>
            </a:r>
          </a:p>
          <a:p>
            <a:pPr>
              <a:buNone/>
            </a:pPr>
            <a:r>
              <a:rPr lang="en-US" dirty="0" smtClean="0"/>
              <a:t>D.	travel across the tundra with hares and </a:t>
            </a:r>
            <a:r>
              <a:rPr lang="en-US" dirty="0" err="1" smtClean="0"/>
              <a:t>ptarm</a:t>
            </a:r>
            <a:endParaRPr lang="en-US" dirty="0" smtClean="0"/>
          </a:p>
          <a:p>
            <a:endParaRPr lang="en-US" dirty="0"/>
          </a:p>
        </p:txBody>
      </p:sp>
    </p:spTree>
  </p:cSld>
  <p:clrMapOvr>
    <a:masterClrMapping/>
  </p:clrMapOvr>
  <p:transition xmlns:p14="http://schemas.microsoft.com/office/powerpoint/2010/main" advTm="33307"/>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2662"/>
          </a:xfrm>
        </p:spPr>
        <p:txBody>
          <a:bodyPr>
            <a:normAutofit fontScale="90000"/>
          </a:bodyPr>
          <a:lstStyle/>
          <a:p>
            <a:r>
              <a:rPr lang="en-US" dirty="0" smtClean="0"/>
              <a:t>After-School tutoring offered</a:t>
            </a:r>
            <a:endParaRPr lang="en-US" dirty="0"/>
          </a:p>
        </p:txBody>
      </p:sp>
      <p:sp>
        <p:nvSpPr>
          <p:cNvPr id="3" name="Content Placeholder 2"/>
          <p:cNvSpPr>
            <a:spLocks noGrp="1"/>
          </p:cNvSpPr>
          <p:nvPr>
            <p:ph idx="1"/>
          </p:nvPr>
        </p:nvSpPr>
        <p:spPr/>
        <p:txBody>
          <a:bodyPr/>
          <a:lstStyle/>
          <a:p>
            <a:r>
              <a:rPr lang="en-US" b="1" dirty="0" smtClean="0"/>
              <a:t>Mondays</a:t>
            </a:r>
            <a:r>
              <a:rPr lang="en-US" dirty="0" smtClean="0"/>
              <a:t> 2:35 – 4:00</a:t>
            </a:r>
          </a:p>
          <a:p>
            <a:pPr>
              <a:buNone/>
            </a:pPr>
            <a:endParaRPr lang="en-US" dirty="0" smtClean="0"/>
          </a:p>
          <a:p>
            <a:r>
              <a:rPr lang="en-US" b="1" dirty="0" smtClean="0"/>
              <a:t>Wednesdays</a:t>
            </a:r>
            <a:r>
              <a:rPr lang="en-US" dirty="0" smtClean="0"/>
              <a:t> 2:35 – 4:00</a:t>
            </a:r>
          </a:p>
          <a:p>
            <a:pPr lvl="1"/>
            <a:r>
              <a:rPr lang="en-US" dirty="0" smtClean="0"/>
              <a:t>A bus will take students home (who live in the city ) at 4:00 on these days.</a:t>
            </a:r>
          </a:p>
          <a:p>
            <a:pPr lvl="1">
              <a:buNone/>
            </a:pPr>
            <a:endParaRPr lang="en-US" dirty="0" smtClean="0"/>
          </a:p>
          <a:p>
            <a:r>
              <a:rPr lang="en-US" b="1" dirty="0" smtClean="0"/>
              <a:t>Tuesdays and Thursdays </a:t>
            </a:r>
            <a:r>
              <a:rPr lang="en-US" dirty="0" smtClean="0"/>
              <a:t>7:00-7:35</a:t>
            </a:r>
            <a:endParaRPr lang="en-US" dirty="0"/>
          </a:p>
        </p:txBody>
      </p:sp>
    </p:spTree>
  </p:cSld>
  <p:clrMapOvr>
    <a:masterClrMapping/>
  </p:clrMapOvr>
  <p:transition xmlns:p14="http://schemas.microsoft.com/office/powerpoint/2010/main" advTm="2471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36098" y="183165"/>
          <a:ext cx="8271804" cy="6491667"/>
        </p:xfrm>
        <a:graphic>
          <a:graphicData uri="http://schemas.openxmlformats.org/presentationml/2006/ole">
            <mc:AlternateContent xmlns:mc="http://schemas.openxmlformats.org/markup-compatibility/2006">
              <mc:Choice xmlns:v="urn:schemas-microsoft-com:vml" Requires="v">
                <p:oleObj spid="_x0000_s1028" name="Document" r:id="rId4" imgW="9445156" imgH="7413487" progId="Word.Document.12">
                  <p:embed/>
                </p:oleObj>
              </mc:Choice>
              <mc:Fallback>
                <p:oleObj name="Document" r:id="rId4" imgW="9445156" imgH="7413487"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098" y="183165"/>
                        <a:ext cx="8271804" cy="649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advTm="24804"/>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47114"/>
            <a:ext cx="7024744" cy="900332"/>
          </a:xfrm>
        </p:spPr>
        <p:txBody>
          <a:bodyPr/>
          <a:lstStyle/>
          <a:p>
            <a:r>
              <a:rPr lang="en-US" dirty="0" smtClean="0"/>
              <a:t>The Ultimate Goal</a:t>
            </a:r>
            <a:endParaRPr lang="en-US" dirty="0"/>
          </a:p>
        </p:txBody>
      </p:sp>
      <p:sp>
        <p:nvSpPr>
          <p:cNvPr id="3" name="Content Placeholder 2"/>
          <p:cNvSpPr>
            <a:spLocks noGrp="1"/>
          </p:cNvSpPr>
          <p:nvPr>
            <p:ph idx="1"/>
          </p:nvPr>
        </p:nvSpPr>
        <p:spPr>
          <a:xfrm>
            <a:off x="675250" y="1547446"/>
            <a:ext cx="7723162" cy="4895557"/>
          </a:xfrm>
        </p:spPr>
        <p:txBody>
          <a:bodyPr/>
          <a:lstStyle/>
          <a:p>
            <a:pPr>
              <a:buNone/>
            </a:pPr>
            <a:r>
              <a:rPr lang="en-US" dirty="0" smtClean="0"/>
              <a:t>The standards define the </a:t>
            </a:r>
            <a:r>
              <a:rPr lang="en-US" b="1" dirty="0" smtClean="0"/>
              <a:t>knowledge and skills students should have </a:t>
            </a:r>
          </a:p>
          <a:p>
            <a:pPr>
              <a:buNone/>
            </a:pPr>
            <a:r>
              <a:rPr lang="en-US" dirty="0" smtClean="0"/>
              <a:t>            within their K-12 education careers</a:t>
            </a:r>
          </a:p>
          <a:p>
            <a:pPr>
              <a:buNone/>
            </a:pPr>
            <a:r>
              <a:rPr lang="en-US" dirty="0" smtClean="0"/>
              <a:t> so that they will </a:t>
            </a:r>
            <a:r>
              <a:rPr lang="en-US" b="1" dirty="0" smtClean="0"/>
              <a:t>graduate high school </a:t>
            </a:r>
            <a:r>
              <a:rPr lang="en-US" dirty="0" smtClean="0"/>
              <a:t>with the ability to… </a:t>
            </a:r>
          </a:p>
          <a:p>
            <a:pPr>
              <a:buNone/>
            </a:pPr>
            <a:endParaRPr lang="en-US" dirty="0" smtClean="0"/>
          </a:p>
          <a:p>
            <a:pPr lvl="1"/>
            <a:r>
              <a:rPr lang="en-US" dirty="0" smtClean="0"/>
              <a:t>succeed in entry-level, credit-bearing academic college courses </a:t>
            </a:r>
          </a:p>
          <a:p>
            <a:pPr lvl="1"/>
            <a:endParaRPr lang="en-US" dirty="0" smtClean="0"/>
          </a:p>
          <a:p>
            <a:pPr lvl="1"/>
            <a:r>
              <a:rPr lang="en-US" dirty="0" smtClean="0"/>
              <a:t>and/or succeed in workforce training programs.</a:t>
            </a:r>
            <a:endParaRPr lang="en-US" dirty="0"/>
          </a:p>
        </p:txBody>
      </p:sp>
    </p:spTree>
    <p:extLst>
      <p:ext uri="{BB962C8B-B14F-4D97-AF65-F5344CB8AC3E}">
        <p14:creationId xmlns:p14="http://schemas.microsoft.com/office/powerpoint/2010/main" val="2408547280"/>
      </p:ext>
    </p:extLst>
  </p:cSld>
  <p:clrMapOvr>
    <a:masterClrMapping/>
  </p:clrMapOvr>
  <p:transition xmlns:p14="http://schemas.microsoft.com/office/powerpoint/2010/main" advTm="16505"/>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78303"/>
            <a:ext cx="7024744" cy="717452"/>
          </a:xfrm>
        </p:spPr>
        <p:txBody>
          <a:bodyPr>
            <a:normAutofit fontScale="90000"/>
          </a:bodyPr>
          <a:lstStyle/>
          <a:p>
            <a:r>
              <a:rPr lang="en-US" dirty="0" smtClean="0"/>
              <a:t>College and Career Readiness  </a:t>
            </a:r>
            <a:endParaRPr lang="en-US" dirty="0"/>
          </a:p>
        </p:txBody>
      </p:sp>
      <p:sp>
        <p:nvSpPr>
          <p:cNvPr id="3" name="Content Placeholder 2"/>
          <p:cNvSpPr>
            <a:spLocks noGrp="1"/>
          </p:cNvSpPr>
          <p:nvPr>
            <p:ph idx="1"/>
          </p:nvPr>
        </p:nvSpPr>
        <p:spPr>
          <a:xfrm>
            <a:off x="506438" y="1406769"/>
            <a:ext cx="7962314" cy="4867421"/>
          </a:xfrm>
        </p:spPr>
        <p:txBody>
          <a:bodyPr>
            <a:normAutofit fontScale="77500" lnSpcReduction="20000"/>
          </a:bodyPr>
          <a:lstStyle/>
          <a:p>
            <a:pPr marL="514350" indent="-514350">
              <a:lnSpc>
                <a:spcPct val="170000"/>
              </a:lnSpc>
              <a:buFont typeface="+mj-lt"/>
              <a:buAutoNum type="arabicPeriod"/>
            </a:pPr>
            <a:r>
              <a:rPr lang="en-US" dirty="0" smtClean="0"/>
              <a:t>Students demonstrate independence.</a:t>
            </a:r>
          </a:p>
          <a:p>
            <a:pPr marL="514350" indent="-514350">
              <a:lnSpc>
                <a:spcPct val="170000"/>
              </a:lnSpc>
              <a:buFont typeface="+mj-lt"/>
              <a:buAutoNum type="arabicPeriod"/>
            </a:pPr>
            <a:r>
              <a:rPr lang="en-US" dirty="0" smtClean="0"/>
              <a:t>Students build strong content knowledge.</a:t>
            </a:r>
          </a:p>
          <a:p>
            <a:pPr marL="514350" indent="-514350">
              <a:lnSpc>
                <a:spcPct val="170000"/>
              </a:lnSpc>
              <a:buFont typeface="+mj-lt"/>
              <a:buAutoNum type="arabicPeriod"/>
            </a:pPr>
            <a:r>
              <a:rPr lang="en-US" dirty="0" smtClean="0"/>
              <a:t>Students respond to varying demands of audience, task, purpose, and discipline.</a:t>
            </a:r>
          </a:p>
          <a:p>
            <a:pPr marL="514350" indent="-514350">
              <a:lnSpc>
                <a:spcPct val="170000"/>
              </a:lnSpc>
              <a:buFont typeface="+mj-lt"/>
              <a:buAutoNum type="arabicPeriod"/>
            </a:pPr>
            <a:r>
              <a:rPr lang="en-US" dirty="0" smtClean="0"/>
              <a:t>Students comprehend as well as critique.</a:t>
            </a:r>
          </a:p>
          <a:p>
            <a:pPr marL="514350" indent="-514350">
              <a:lnSpc>
                <a:spcPct val="170000"/>
              </a:lnSpc>
              <a:buFont typeface="+mj-lt"/>
              <a:buAutoNum type="arabicPeriod"/>
            </a:pPr>
            <a:r>
              <a:rPr lang="en-US" dirty="0" smtClean="0"/>
              <a:t>Students value evidence.</a:t>
            </a:r>
          </a:p>
          <a:p>
            <a:pPr marL="514350" indent="-514350">
              <a:lnSpc>
                <a:spcPct val="170000"/>
              </a:lnSpc>
              <a:buFont typeface="+mj-lt"/>
              <a:buAutoNum type="arabicPeriod"/>
            </a:pPr>
            <a:r>
              <a:rPr lang="en-US" dirty="0" smtClean="0"/>
              <a:t>Students use technology and digital media strategically and capably.</a:t>
            </a:r>
          </a:p>
          <a:p>
            <a:pPr marL="514350" indent="-514350">
              <a:lnSpc>
                <a:spcPct val="170000"/>
              </a:lnSpc>
              <a:buFont typeface="+mj-lt"/>
              <a:buAutoNum type="arabicPeriod"/>
            </a:pPr>
            <a:r>
              <a:rPr lang="en-US" dirty="0" smtClean="0"/>
              <a:t>Students come to understand other perspectives and cultures.</a:t>
            </a:r>
            <a:endParaRPr lang="en-US" dirty="0"/>
          </a:p>
        </p:txBody>
      </p:sp>
    </p:spTree>
    <p:extLst>
      <p:ext uri="{BB962C8B-B14F-4D97-AF65-F5344CB8AC3E}">
        <p14:creationId xmlns:p14="http://schemas.microsoft.com/office/powerpoint/2010/main" val="1556457114"/>
      </p:ext>
    </p:extLst>
  </p:cSld>
  <p:clrMapOvr>
    <a:masterClrMapping/>
  </p:clrMapOvr>
  <p:transition xmlns:p14="http://schemas.microsoft.com/office/powerpoint/2010/main" advTm="16443"/>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604911"/>
            <a:ext cx="7024744" cy="745587"/>
          </a:xfrm>
        </p:spPr>
        <p:txBody>
          <a:bodyPr/>
          <a:lstStyle/>
          <a:p>
            <a:r>
              <a:rPr lang="en-US" dirty="0" smtClean="0"/>
              <a:t>Daily Oral Language</a:t>
            </a:r>
            <a:endParaRPr lang="en-US" dirty="0"/>
          </a:p>
        </p:txBody>
      </p:sp>
      <p:sp>
        <p:nvSpPr>
          <p:cNvPr id="6" name="Content Placeholder 5"/>
          <p:cNvSpPr>
            <a:spLocks noGrp="1"/>
          </p:cNvSpPr>
          <p:nvPr>
            <p:ph idx="1"/>
          </p:nvPr>
        </p:nvSpPr>
        <p:spPr>
          <a:xfrm>
            <a:off x="422031" y="1519312"/>
            <a:ext cx="8314005" cy="5338688"/>
          </a:xfrm>
        </p:spPr>
        <p:txBody>
          <a:bodyPr>
            <a:normAutofit fontScale="85000" lnSpcReduction="20000"/>
          </a:bodyPr>
          <a:lstStyle/>
          <a:p>
            <a:pPr>
              <a:buNone/>
            </a:pPr>
            <a:r>
              <a:rPr lang="en-US" dirty="0" smtClean="0"/>
              <a:t>Correct the following sentences:</a:t>
            </a:r>
          </a:p>
          <a:p>
            <a:pPr>
              <a:buNone/>
            </a:pPr>
            <a:endParaRPr lang="en-US" dirty="0" smtClean="0"/>
          </a:p>
          <a:p>
            <a:pPr lvl="0"/>
            <a:r>
              <a:rPr lang="en-US" b="1" dirty="0" smtClean="0"/>
              <a:t> suddenly the accomplishments of </a:t>
            </a:r>
            <a:r>
              <a:rPr lang="en-US" b="1" dirty="0" err="1" smtClean="0"/>
              <a:t>benjamin</a:t>
            </a:r>
            <a:r>
              <a:rPr lang="en-US" b="1" dirty="0" smtClean="0"/>
              <a:t> </a:t>
            </a:r>
            <a:r>
              <a:rPr lang="en-US" b="1" dirty="0" err="1" smtClean="0"/>
              <a:t>banneker</a:t>
            </a:r>
            <a:r>
              <a:rPr lang="en-US" b="1" dirty="0" smtClean="0"/>
              <a:t> </a:t>
            </a:r>
            <a:r>
              <a:rPr lang="en-US" b="1" dirty="0" err="1" smtClean="0"/>
              <a:t>becomed</a:t>
            </a:r>
            <a:r>
              <a:rPr lang="en-US" b="1" dirty="0" smtClean="0"/>
              <a:t> immeasurably important</a:t>
            </a:r>
            <a:endParaRPr lang="en-US" dirty="0" smtClean="0"/>
          </a:p>
          <a:p>
            <a:pPr>
              <a:buNone/>
            </a:pPr>
            <a:endParaRPr lang="en-US" dirty="0" smtClean="0"/>
          </a:p>
          <a:p>
            <a:pPr lvl="0"/>
            <a:r>
              <a:rPr lang="en-US" b="1" dirty="0" smtClean="0"/>
              <a:t> </a:t>
            </a:r>
            <a:r>
              <a:rPr lang="en-US" b="1" dirty="0" err="1" smtClean="0"/>
              <a:t>quakers</a:t>
            </a:r>
            <a:r>
              <a:rPr lang="en-US" b="1" dirty="0" smtClean="0"/>
              <a:t> and other abolitionists said “</a:t>
            </a:r>
            <a:r>
              <a:rPr lang="en-US" b="1" dirty="0" err="1" smtClean="0"/>
              <a:t>bannekers</a:t>
            </a:r>
            <a:r>
              <a:rPr lang="en-US" b="1" dirty="0" smtClean="0"/>
              <a:t>   talent proves </a:t>
            </a:r>
            <a:endParaRPr lang="en-US" dirty="0" smtClean="0"/>
          </a:p>
          <a:p>
            <a:pPr>
              <a:buNone/>
            </a:pPr>
            <a:r>
              <a:rPr lang="en-US" b="1" dirty="0" smtClean="0"/>
              <a:t>        that  black people should be free</a:t>
            </a:r>
          </a:p>
          <a:p>
            <a:pPr>
              <a:buNone/>
            </a:pPr>
            <a:endParaRPr lang="en-US" dirty="0" smtClean="0"/>
          </a:p>
          <a:p>
            <a:pPr>
              <a:buNone/>
            </a:pPr>
            <a:r>
              <a:rPr lang="en-US" dirty="0" smtClean="0"/>
              <a:t>Now see if you can correct the errors in this paragraph:</a:t>
            </a:r>
          </a:p>
          <a:p>
            <a:pPr>
              <a:buNone/>
            </a:pPr>
            <a:r>
              <a:rPr lang="en-US" b="1" dirty="0" smtClean="0"/>
              <a:t>	</a:t>
            </a:r>
            <a:r>
              <a:rPr lang="en-US" b="1" dirty="0" err="1" smtClean="0"/>
              <a:t>bannekers</a:t>
            </a:r>
            <a:r>
              <a:rPr lang="en-US" b="1" dirty="0" smtClean="0"/>
              <a:t> grandmother was sit free at the age of twenty one.  she </a:t>
            </a:r>
            <a:r>
              <a:rPr lang="en-US" b="1" dirty="0" err="1" smtClean="0"/>
              <a:t>buyed</a:t>
            </a:r>
            <a:r>
              <a:rPr lang="en-US" b="1" dirty="0" smtClean="0"/>
              <a:t> a farm and a slave named </a:t>
            </a:r>
            <a:r>
              <a:rPr lang="en-US" b="1" dirty="0" err="1" smtClean="0"/>
              <a:t>banneky</a:t>
            </a:r>
            <a:r>
              <a:rPr lang="en-US" b="1" dirty="0" smtClean="0"/>
              <a:t>  later she married </a:t>
            </a:r>
            <a:r>
              <a:rPr lang="en-US" b="1" dirty="0" err="1" smtClean="0"/>
              <a:t>banneky</a:t>
            </a:r>
            <a:r>
              <a:rPr lang="en-US" b="1" dirty="0" smtClean="0"/>
              <a:t>, and them had a daughter who became </a:t>
            </a:r>
            <a:r>
              <a:rPr lang="en-US" b="1" dirty="0" err="1" smtClean="0"/>
              <a:t>benjamins</a:t>
            </a:r>
            <a:r>
              <a:rPr lang="en-US" b="1" dirty="0" smtClean="0"/>
              <a:t> mother.  </a:t>
            </a:r>
            <a:r>
              <a:rPr lang="en-US" b="1" dirty="0" err="1" smtClean="0"/>
              <a:t>benjamins</a:t>
            </a:r>
            <a:r>
              <a:rPr lang="en-US" b="1" dirty="0" smtClean="0"/>
              <a:t> father was also a freed slave and </a:t>
            </a:r>
            <a:r>
              <a:rPr lang="en-US" b="1" dirty="0" err="1" smtClean="0"/>
              <a:t>benjamin</a:t>
            </a:r>
            <a:r>
              <a:rPr lang="en-US" b="1" dirty="0" smtClean="0"/>
              <a:t> </a:t>
            </a:r>
            <a:r>
              <a:rPr lang="en-US" b="1" dirty="0" err="1" smtClean="0"/>
              <a:t>banneker</a:t>
            </a:r>
            <a:r>
              <a:rPr lang="en-US" b="1" dirty="0" smtClean="0"/>
              <a:t> grew up as a free man  being black and free was not an </a:t>
            </a:r>
            <a:r>
              <a:rPr lang="en-US" b="1" dirty="0" err="1" smtClean="0"/>
              <a:t>inpossibility</a:t>
            </a:r>
            <a:r>
              <a:rPr lang="en-US" b="1" dirty="0" smtClean="0"/>
              <a:t> in </a:t>
            </a:r>
            <a:r>
              <a:rPr lang="en-US" b="1" dirty="0" err="1" smtClean="0"/>
              <a:t>maryland</a:t>
            </a:r>
            <a:r>
              <a:rPr lang="en-US" b="1" dirty="0" smtClean="0"/>
              <a:t> in the 1700s but it was not common either</a:t>
            </a:r>
            <a:endParaRPr lang="en-US" dirty="0" smtClean="0"/>
          </a:p>
          <a:p>
            <a:endParaRPr lang="en-US" dirty="0" smtClean="0"/>
          </a:p>
          <a:p>
            <a:pPr>
              <a:buNone/>
            </a:pPr>
            <a:r>
              <a:rPr lang="en-US" dirty="0" smtClean="0"/>
              <a:t>(</a:t>
            </a:r>
            <a:r>
              <a:rPr lang="en-US" sz="1500" dirty="0" smtClean="0"/>
              <a:t>23  errors in this paragraph)</a:t>
            </a:r>
            <a:endParaRPr lang="en-US" dirty="0" smtClean="0"/>
          </a:p>
          <a:p>
            <a:endParaRPr lang="en-US" dirty="0"/>
          </a:p>
        </p:txBody>
      </p:sp>
    </p:spTree>
  </p:cSld>
  <p:clrMapOvr>
    <a:masterClrMapping/>
  </p:clrMapOvr>
  <p:transition xmlns:p14="http://schemas.microsoft.com/office/powerpoint/2010/main" advTm="30436"/>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61182"/>
            <a:ext cx="7024744" cy="801858"/>
          </a:xfrm>
        </p:spPr>
        <p:txBody>
          <a:bodyPr/>
          <a:lstStyle/>
          <a:p>
            <a:r>
              <a:rPr lang="en-US" dirty="0" smtClean="0"/>
              <a:t>Daily Grammar Practice</a:t>
            </a:r>
            <a:endParaRPr lang="en-US" dirty="0"/>
          </a:p>
        </p:txBody>
      </p:sp>
      <p:sp>
        <p:nvSpPr>
          <p:cNvPr id="3" name="Content Placeholder 2"/>
          <p:cNvSpPr>
            <a:spLocks noGrp="1"/>
          </p:cNvSpPr>
          <p:nvPr>
            <p:ph idx="1"/>
          </p:nvPr>
        </p:nvSpPr>
        <p:spPr>
          <a:xfrm>
            <a:off x="661182" y="1463040"/>
            <a:ext cx="8004516" cy="5394960"/>
          </a:xfrm>
        </p:spPr>
        <p:txBody>
          <a:bodyPr>
            <a:normAutofit fontScale="77500" lnSpcReduction="20000"/>
          </a:bodyPr>
          <a:lstStyle/>
          <a:p>
            <a:pPr>
              <a:buNone/>
            </a:pPr>
            <a:r>
              <a:rPr lang="en-US" sz="2300" b="1" dirty="0" smtClean="0"/>
              <a:t>2  Proper nouns			2  prepositional phrases	</a:t>
            </a:r>
            <a:endParaRPr lang="en-US" sz="2300" dirty="0" smtClean="0"/>
          </a:p>
          <a:p>
            <a:pPr>
              <a:buNone/>
            </a:pPr>
            <a:r>
              <a:rPr lang="en-US" sz="2300" b="1" dirty="0" smtClean="0"/>
              <a:t>3 common nouns			1 appositive	</a:t>
            </a:r>
            <a:endParaRPr lang="en-US" sz="2300" dirty="0" smtClean="0"/>
          </a:p>
          <a:p>
            <a:pPr>
              <a:buNone/>
            </a:pPr>
            <a:r>
              <a:rPr lang="en-US" sz="2300" b="1" dirty="0" smtClean="0"/>
              <a:t>1 verbal (label it)			1 action verb </a:t>
            </a:r>
          </a:p>
          <a:p>
            <a:pPr>
              <a:buNone/>
            </a:pPr>
            <a:r>
              <a:rPr lang="en-US" sz="2300" b="1" dirty="0" smtClean="0"/>
              <a:t>and 2 adjectives</a:t>
            </a:r>
            <a:endParaRPr lang="en-US" sz="2300" dirty="0" smtClean="0"/>
          </a:p>
          <a:p>
            <a:pPr>
              <a:buNone/>
            </a:pPr>
            <a:r>
              <a:rPr lang="en-US" dirty="0" smtClean="0"/>
              <a:t>and add </a:t>
            </a:r>
            <a:r>
              <a:rPr lang="en-US" b="1" dirty="0" smtClean="0"/>
              <a:t>punctuation</a:t>
            </a:r>
            <a:r>
              <a:rPr lang="en-US" dirty="0" smtClean="0"/>
              <a:t> and </a:t>
            </a:r>
            <a:r>
              <a:rPr lang="en-US" b="1" dirty="0" smtClean="0"/>
              <a:t>capitalization</a:t>
            </a:r>
            <a:r>
              <a:rPr lang="en-US" dirty="0" smtClean="0"/>
              <a:t> to the sentence.</a:t>
            </a:r>
          </a:p>
          <a:p>
            <a:pPr>
              <a:buNone/>
            </a:pPr>
            <a:endParaRPr lang="en-US" dirty="0" smtClean="0"/>
          </a:p>
          <a:p>
            <a:pPr>
              <a:buNone/>
            </a:pPr>
            <a:r>
              <a:rPr lang="en-US" sz="1900" dirty="0" smtClean="0"/>
              <a:t>What type of sentence is this sentence?   </a:t>
            </a:r>
          </a:p>
          <a:p>
            <a:pPr lvl="0">
              <a:buNone/>
            </a:pPr>
            <a:r>
              <a:rPr lang="en-US" sz="1900" dirty="0" smtClean="0"/>
              <a:t>		A.  Compound  sentence</a:t>
            </a:r>
          </a:p>
          <a:p>
            <a:pPr lvl="0">
              <a:buNone/>
            </a:pPr>
            <a:r>
              <a:rPr lang="en-US" sz="1900" dirty="0" smtClean="0"/>
              <a:t>		B.  Simple sentence</a:t>
            </a:r>
          </a:p>
          <a:p>
            <a:pPr lvl="0">
              <a:buNone/>
            </a:pPr>
            <a:r>
              <a:rPr lang="en-US" sz="1900" dirty="0" smtClean="0"/>
              <a:t>		C.  Complex sentence</a:t>
            </a:r>
          </a:p>
          <a:p>
            <a:pPr lvl="0">
              <a:buNone/>
            </a:pPr>
            <a:r>
              <a:rPr lang="en-US" sz="1900" dirty="0" smtClean="0"/>
              <a:t>		D.  Compound – complex sentence</a:t>
            </a:r>
          </a:p>
          <a:p>
            <a:pPr lvl="0">
              <a:buNone/>
            </a:pPr>
            <a:endParaRPr lang="en-US" sz="2100" dirty="0" smtClean="0"/>
          </a:p>
          <a:p>
            <a:pPr>
              <a:buNone/>
            </a:pPr>
            <a:r>
              <a:rPr lang="en-US" sz="2100" dirty="0" smtClean="0"/>
              <a:t>What type of words are </a:t>
            </a:r>
            <a:r>
              <a:rPr lang="en-US" sz="2100" b="1" dirty="0" err="1" smtClean="0"/>
              <a:t>buford</a:t>
            </a:r>
            <a:r>
              <a:rPr lang="en-US" sz="2100" b="1" dirty="0" smtClean="0"/>
              <a:t> high</a:t>
            </a:r>
            <a:r>
              <a:rPr lang="en-US" sz="2100" dirty="0" smtClean="0"/>
              <a:t> and </a:t>
            </a:r>
            <a:r>
              <a:rPr lang="en-US" sz="2100" b="1" dirty="0" err="1" smtClean="0"/>
              <a:t>gwinnett</a:t>
            </a:r>
            <a:r>
              <a:rPr lang="en-US" sz="2100" b="1" dirty="0" smtClean="0"/>
              <a:t> county</a:t>
            </a:r>
            <a:r>
              <a:rPr lang="en-US" sz="2100" dirty="0" smtClean="0"/>
              <a:t>?</a:t>
            </a:r>
          </a:p>
          <a:p>
            <a:pPr lvl="0">
              <a:buNone/>
            </a:pPr>
            <a:r>
              <a:rPr lang="en-US" sz="2100" dirty="0" smtClean="0"/>
              <a:t>		A.   Common nouns</a:t>
            </a:r>
          </a:p>
          <a:p>
            <a:pPr lvl="0">
              <a:buNone/>
            </a:pPr>
            <a:r>
              <a:rPr lang="en-US" sz="2100" dirty="0" smtClean="0"/>
              <a:t>		B.  Proper nouns</a:t>
            </a:r>
          </a:p>
          <a:p>
            <a:pPr lvl="0">
              <a:buNone/>
            </a:pPr>
            <a:r>
              <a:rPr lang="en-US" sz="2100" dirty="0" smtClean="0"/>
              <a:t>		C.  Participles</a:t>
            </a:r>
          </a:p>
          <a:p>
            <a:pPr lvl="0">
              <a:buNone/>
            </a:pPr>
            <a:endParaRPr lang="en-US" dirty="0" smtClean="0"/>
          </a:p>
          <a:p>
            <a:pPr>
              <a:buNone/>
            </a:pPr>
            <a:r>
              <a:rPr lang="en-US" b="1" dirty="0" err="1" smtClean="0"/>
              <a:t>buford</a:t>
            </a:r>
            <a:r>
              <a:rPr lang="en-US" b="1" dirty="0" smtClean="0"/>
              <a:t> high a school in </a:t>
            </a:r>
            <a:r>
              <a:rPr lang="en-US" b="1" dirty="0" err="1" smtClean="0"/>
              <a:t>gwinnett</a:t>
            </a:r>
            <a:r>
              <a:rPr lang="en-US" b="1" dirty="0" smtClean="0"/>
              <a:t> county offers three different dancing classes for its students</a:t>
            </a:r>
            <a:endParaRPr lang="en-US" dirty="0" smtClean="0"/>
          </a:p>
          <a:p>
            <a:endParaRPr lang="en-US" dirty="0" smtClean="0"/>
          </a:p>
          <a:p>
            <a:endParaRPr lang="en-US" dirty="0"/>
          </a:p>
        </p:txBody>
      </p:sp>
    </p:spTree>
  </p:cSld>
  <p:clrMapOvr>
    <a:masterClrMapping/>
  </p:clrMapOvr>
  <p:transition xmlns:p14="http://schemas.microsoft.com/office/powerpoint/2010/main" advTm="25803"/>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62708"/>
            <a:ext cx="7024744" cy="984738"/>
          </a:xfrm>
        </p:spPr>
        <p:txBody>
          <a:bodyPr>
            <a:normAutofit fontScale="90000"/>
          </a:bodyPr>
          <a:lstStyle/>
          <a:p>
            <a:r>
              <a:rPr lang="en-US" dirty="0" smtClean="0"/>
              <a:t>Reading Comprehension Skills</a:t>
            </a:r>
            <a:endParaRPr lang="en-US" dirty="0"/>
          </a:p>
        </p:txBody>
      </p:sp>
      <p:graphicFrame>
        <p:nvGraphicFramePr>
          <p:cNvPr id="27650" name="Object 11"/>
          <p:cNvGraphicFramePr>
            <a:graphicFrameLocks noGrp="1" noChangeAspect="1"/>
          </p:cNvGraphicFramePr>
          <p:nvPr>
            <p:ph idx="1"/>
          </p:nvPr>
        </p:nvGraphicFramePr>
        <p:xfrm>
          <a:off x="450167" y="1716258"/>
          <a:ext cx="8215532" cy="5141742"/>
        </p:xfrm>
        <a:graphic>
          <a:graphicData uri="http://schemas.openxmlformats.org/presentationml/2006/ole">
            <mc:AlternateContent xmlns:mc="http://schemas.openxmlformats.org/markup-compatibility/2006">
              <mc:Choice xmlns:v="urn:schemas-microsoft-com:vml" Requires="v">
                <p:oleObj spid="_x0000_s27652" name="Image" r:id="rId4" imgW="9523810" imgH="7619048" progId="">
                  <p:embed/>
                </p:oleObj>
              </mc:Choice>
              <mc:Fallback>
                <p:oleObj name="Image" r:id="rId4" imgW="9523810" imgH="7619048" progId="">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167" y="1716258"/>
                        <a:ext cx="8215532" cy="514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 name="Text Box 4"/>
          <p:cNvSpPr txBox="1">
            <a:spLocks noChangeArrowheads="1"/>
          </p:cNvSpPr>
          <p:nvPr/>
        </p:nvSpPr>
        <p:spPr bwMode="auto">
          <a:xfrm>
            <a:off x="174170" y="5762171"/>
            <a:ext cx="3309259" cy="830997"/>
          </a:xfrm>
          <a:prstGeom prst="rect">
            <a:avLst/>
          </a:prstGeom>
          <a:noFill/>
          <a:ln w="9525">
            <a:noFill/>
            <a:miter lim="800000"/>
            <a:headEnd/>
            <a:tailEnd/>
          </a:ln>
        </p:spPr>
        <p:txBody>
          <a:bodyPr wrap="square">
            <a:spAutoFit/>
          </a:bodyPr>
          <a:lstStyle/>
          <a:p>
            <a:pPr>
              <a:spcBef>
                <a:spcPct val="50000"/>
              </a:spcBef>
            </a:pPr>
            <a:r>
              <a:rPr lang="en-US" sz="1600" b="1" dirty="0">
                <a:solidFill>
                  <a:schemeClr val="tx2"/>
                </a:solidFill>
                <a:latin typeface="Verdana" pitchFamily="34" charset="0"/>
              </a:rPr>
              <a:t>Exposition:</a:t>
            </a:r>
            <a:r>
              <a:rPr lang="en-US" sz="1600" dirty="0">
                <a:solidFill>
                  <a:schemeClr val="tx2"/>
                </a:solidFill>
                <a:latin typeface="Verdana" pitchFamily="34" charset="0"/>
              </a:rPr>
              <a:t>  The start of the story.  The way things are before the action starts.</a:t>
            </a:r>
          </a:p>
        </p:txBody>
      </p:sp>
      <p:sp>
        <p:nvSpPr>
          <p:cNvPr id="6" name="Text Box 5"/>
          <p:cNvSpPr txBox="1">
            <a:spLocks noChangeArrowheads="1"/>
          </p:cNvSpPr>
          <p:nvPr/>
        </p:nvSpPr>
        <p:spPr bwMode="auto">
          <a:xfrm>
            <a:off x="381000" y="3396343"/>
            <a:ext cx="3276600" cy="830997"/>
          </a:xfrm>
          <a:prstGeom prst="rect">
            <a:avLst/>
          </a:prstGeom>
          <a:noFill/>
          <a:ln w="9525">
            <a:noFill/>
            <a:miter lim="800000"/>
            <a:headEnd/>
            <a:tailEnd/>
          </a:ln>
        </p:spPr>
        <p:txBody>
          <a:bodyPr wrap="square">
            <a:spAutoFit/>
          </a:bodyPr>
          <a:lstStyle/>
          <a:p>
            <a:pPr>
              <a:spcBef>
                <a:spcPct val="50000"/>
              </a:spcBef>
            </a:pPr>
            <a:r>
              <a:rPr lang="en-US" sz="1600" b="1" dirty="0">
                <a:solidFill>
                  <a:schemeClr val="tx2"/>
                </a:solidFill>
                <a:latin typeface="Verdana" pitchFamily="34" charset="0"/>
              </a:rPr>
              <a:t>Rising Action:</a:t>
            </a:r>
            <a:r>
              <a:rPr lang="en-US" sz="1600" dirty="0">
                <a:solidFill>
                  <a:schemeClr val="tx2"/>
                </a:solidFill>
                <a:latin typeface="Verdana" pitchFamily="34" charset="0"/>
              </a:rPr>
              <a:t> the series of conflicts and crisis in the story that lead to the climax.</a:t>
            </a:r>
          </a:p>
        </p:txBody>
      </p:sp>
      <p:sp>
        <p:nvSpPr>
          <p:cNvPr id="7" name="Text Box 6"/>
          <p:cNvSpPr txBox="1">
            <a:spLocks noChangeArrowheads="1"/>
          </p:cNvSpPr>
          <p:nvPr/>
        </p:nvSpPr>
        <p:spPr bwMode="auto">
          <a:xfrm>
            <a:off x="2897945" y="1955409"/>
            <a:ext cx="3108960" cy="1077218"/>
          </a:xfrm>
          <a:prstGeom prst="rect">
            <a:avLst/>
          </a:prstGeom>
          <a:noFill/>
          <a:ln w="9525">
            <a:noFill/>
            <a:miter lim="800000"/>
            <a:headEnd/>
            <a:tailEnd/>
          </a:ln>
        </p:spPr>
        <p:txBody>
          <a:bodyPr wrap="square">
            <a:spAutoFit/>
          </a:bodyPr>
          <a:lstStyle/>
          <a:p>
            <a:pPr>
              <a:spcBef>
                <a:spcPct val="50000"/>
              </a:spcBef>
            </a:pPr>
            <a:r>
              <a:rPr lang="en-US" sz="1600" b="1" dirty="0">
                <a:solidFill>
                  <a:schemeClr val="tx2"/>
                </a:solidFill>
                <a:latin typeface="Verdana" pitchFamily="34" charset="0"/>
              </a:rPr>
              <a:t>Climax: </a:t>
            </a:r>
            <a:r>
              <a:rPr lang="en-US" sz="1600" dirty="0">
                <a:solidFill>
                  <a:schemeClr val="tx2"/>
                </a:solidFill>
                <a:latin typeface="Verdana" pitchFamily="34" charset="0"/>
              </a:rPr>
              <a:t>The turning point.  The most intense moment (either mentally or in action.</a:t>
            </a:r>
            <a:endParaRPr lang="en-US" sz="1600" b="1" dirty="0">
              <a:solidFill>
                <a:schemeClr val="tx2"/>
              </a:solidFill>
              <a:latin typeface="Verdana" pitchFamily="34" charset="0"/>
            </a:endParaRPr>
          </a:p>
        </p:txBody>
      </p:sp>
      <p:sp>
        <p:nvSpPr>
          <p:cNvPr id="8" name="Text Box 7"/>
          <p:cNvSpPr txBox="1">
            <a:spLocks noChangeArrowheads="1"/>
          </p:cNvSpPr>
          <p:nvPr/>
        </p:nvSpPr>
        <p:spPr bwMode="auto">
          <a:xfrm>
            <a:off x="5613008" y="3184525"/>
            <a:ext cx="2455225" cy="830997"/>
          </a:xfrm>
          <a:prstGeom prst="rect">
            <a:avLst/>
          </a:prstGeom>
          <a:noFill/>
          <a:ln w="9525">
            <a:noFill/>
            <a:miter lim="800000"/>
            <a:headEnd/>
            <a:tailEnd/>
          </a:ln>
        </p:spPr>
        <p:txBody>
          <a:bodyPr wrap="square">
            <a:spAutoFit/>
          </a:bodyPr>
          <a:lstStyle/>
          <a:p>
            <a:pPr>
              <a:spcBef>
                <a:spcPct val="50000"/>
              </a:spcBef>
            </a:pPr>
            <a:r>
              <a:rPr lang="en-US" sz="1600" b="1" dirty="0">
                <a:solidFill>
                  <a:schemeClr val="tx2"/>
                </a:solidFill>
                <a:latin typeface="Verdana" pitchFamily="34" charset="0"/>
              </a:rPr>
              <a:t>Falling Action:</a:t>
            </a:r>
            <a:r>
              <a:rPr lang="en-US" sz="1600" dirty="0">
                <a:solidFill>
                  <a:schemeClr val="tx2"/>
                </a:solidFill>
                <a:latin typeface="Verdana" pitchFamily="34" charset="0"/>
              </a:rPr>
              <a:t> all of the action which follows the Climax.</a:t>
            </a:r>
            <a:endParaRPr lang="en-US" sz="1600" b="1" dirty="0">
              <a:solidFill>
                <a:schemeClr val="tx2"/>
              </a:solidFill>
              <a:latin typeface="Verdana" pitchFamily="34" charset="0"/>
            </a:endParaRPr>
          </a:p>
        </p:txBody>
      </p:sp>
      <p:sp>
        <p:nvSpPr>
          <p:cNvPr id="9" name="Text Box 8"/>
          <p:cNvSpPr txBox="1">
            <a:spLocks noChangeArrowheads="1"/>
          </p:cNvSpPr>
          <p:nvPr/>
        </p:nvSpPr>
        <p:spPr bwMode="auto">
          <a:xfrm>
            <a:off x="5613008" y="5570806"/>
            <a:ext cx="2686930" cy="1077218"/>
          </a:xfrm>
          <a:prstGeom prst="rect">
            <a:avLst/>
          </a:prstGeom>
          <a:noFill/>
          <a:ln w="9525">
            <a:noFill/>
            <a:miter lim="800000"/>
            <a:headEnd/>
            <a:tailEnd/>
          </a:ln>
        </p:spPr>
        <p:txBody>
          <a:bodyPr wrap="square">
            <a:spAutoFit/>
          </a:bodyPr>
          <a:lstStyle/>
          <a:p>
            <a:pPr>
              <a:spcBef>
                <a:spcPct val="50000"/>
              </a:spcBef>
            </a:pPr>
            <a:r>
              <a:rPr lang="en-US" sz="1600" b="1" dirty="0">
                <a:solidFill>
                  <a:schemeClr val="tx2"/>
                </a:solidFill>
                <a:latin typeface="Verdana" pitchFamily="34" charset="0"/>
              </a:rPr>
              <a:t>Resolution: </a:t>
            </a:r>
            <a:r>
              <a:rPr lang="en-US" sz="1600" dirty="0">
                <a:solidFill>
                  <a:schemeClr val="tx2"/>
                </a:solidFill>
                <a:latin typeface="Verdana" pitchFamily="34" charset="0"/>
              </a:rPr>
              <a:t>The conclusion, the tying together of all of the threads.</a:t>
            </a:r>
            <a:endParaRPr lang="en-US" sz="1600" b="1" dirty="0">
              <a:solidFill>
                <a:schemeClr val="tx2"/>
              </a:solidFill>
              <a:latin typeface="Verdana" pitchFamily="34" charset="0"/>
            </a:endParaRPr>
          </a:p>
        </p:txBody>
      </p:sp>
    </p:spTree>
    <p:custDataLst>
      <p:tags r:id="rId2"/>
    </p:custDataLst>
  </p:cSld>
  <p:clrMapOvr>
    <a:masterClrMapping/>
  </p:clrMapOvr>
  <p:transition xmlns:p14="http://schemas.microsoft.com/office/powerpoint/2010/main" advTm="2628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457200"/>
            <a:ext cx="7024744" cy="1143000"/>
          </a:xfrm>
        </p:spPr>
        <p:txBody>
          <a:bodyPr>
            <a:normAutofit/>
          </a:bodyPr>
          <a:lstStyle/>
          <a:p>
            <a:r>
              <a:rPr lang="en-US" sz="2800" dirty="0" smtClean="0"/>
              <a:t>Suggested Distribution of </a:t>
            </a:r>
            <a:r>
              <a:rPr lang="en-US" sz="3200" dirty="0" smtClean="0"/>
              <a:t>Reading</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7615135"/>
              </p:ext>
            </p:extLst>
          </p:nvPr>
        </p:nvGraphicFramePr>
        <p:xfrm>
          <a:off x="1533378" y="1940122"/>
          <a:ext cx="6543822" cy="4204511"/>
        </p:xfrm>
        <a:graphic>
          <a:graphicData uri="http://schemas.openxmlformats.org/drawingml/2006/table">
            <a:tbl>
              <a:tblPr firstRow="1" firstCol="1" bandRow="1">
                <a:tableStyleId>{5C22544A-7EE6-4342-B048-85BDC9FD1C3A}</a:tableStyleId>
              </a:tblPr>
              <a:tblGrid>
                <a:gridCol w="2181274"/>
                <a:gridCol w="2181274"/>
                <a:gridCol w="2181274"/>
              </a:tblGrid>
              <a:tr h="828774">
                <a:tc>
                  <a:txBody>
                    <a:bodyPr/>
                    <a:lstStyle/>
                    <a:p>
                      <a:r>
                        <a:rPr lang="en-US" dirty="0" smtClean="0"/>
                        <a:t>Grade</a:t>
                      </a:r>
                      <a:endParaRPr lang="en-US" dirty="0"/>
                    </a:p>
                  </a:txBody>
                  <a:tcPr marL="84667" marR="84667"/>
                </a:tc>
                <a:tc>
                  <a:txBody>
                    <a:bodyPr/>
                    <a:lstStyle/>
                    <a:p>
                      <a:pPr algn="ctr"/>
                      <a:r>
                        <a:rPr lang="en-US" dirty="0" smtClean="0"/>
                        <a:t>Literary Texts</a:t>
                      </a:r>
                    </a:p>
                    <a:p>
                      <a:pPr algn="ctr"/>
                      <a:r>
                        <a:rPr lang="en-US" dirty="0" smtClean="0"/>
                        <a:t>(Fiction)</a:t>
                      </a:r>
                      <a:endParaRPr lang="en-US" dirty="0"/>
                    </a:p>
                  </a:txBody>
                  <a:tcPr marL="84667" marR="84667"/>
                </a:tc>
                <a:tc>
                  <a:txBody>
                    <a:bodyPr/>
                    <a:lstStyle/>
                    <a:p>
                      <a:pPr algn="ctr"/>
                      <a:r>
                        <a:rPr lang="en-US" dirty="0" smtClean="0"/>
                        <a:t>Informational Texts</a:t>
                      </a:r>
                    </a:p>
                    <a:p>
                      <a:pPr algn="ctr"/>
                      <a:r>
                        <a:rPr lang="en-US" dirty="0" smtClean="0"/>
                        <a:t>(Non-Fiction)</a:t>
                      </a:r>
                      <a:endParaRPr lang="en-US" dirty="0"/>
                    </a:p>
                  </a:txBody>
                  <a:tcPr marL="84667" marR="84667"/>
                </a:tc>
              </a:tr>
              <a:tr h="1096704">
                <a:tc>
                  <a:txBody>
                    <a:bodyPr/>
                    <a:lstStyle/>
                    <a:p>
                      <a:endParaRPr lang="en-US" dirty="0" smtClean="0"/>
                    </a:p>
                    <a:p>
                      <a:r>
                        <a:rPr lang="en-US" dirty="0" smtClean="0"/>
                        <a:t>Grade 4</a:t>
                      </a:r>
                    </a:p>
                    <a:p>
                      <a:endParaRPr lang="en-US" dirty="0"/>
                    </a:p>
                  </a:txBody>
                  <a:tcPr marL="84667" marR="84667"/>
                </a:tc>
                <a:tc>
                  <a:txBody>
                    <a:bodyPr/>
                    <a:lstStyle/>
                    <a:p>
                      <a:pPr algn="ctr"/>
                      <a:endParaRPr lang="en-US" dirty="0" smtClean="0"/>
                    </a:p>
                    <a:p>
                      <a:pPr algn="ctr"/>
                      <a:r>
                        <a:rPr lang="en-US" dirty="0" smtClean="0"/>
                        <a:t>50%</a:t>
                      </a:r>
                      <a:endParaRPr lang="en-US" dirty="0"/>
                    </a:p>
                  </a:txBody>
                  <a:tcPr marL="84667" marR="84667"/>
                </a:tc>
                <a:tc>
                  <a:txBody>
                    <a:bodyPr/>
                    <a:lstStyle/>
                    <a:p>
                      <a:pPr algn="ctr"/>
                      <a:endParaRPr lang="en-US" dirty="0" smtClean="0"/>
                    </a:p>
                    <a:p>
                      <a:pPr algn="ctr"/>
                      <a:r>
                        <a:rPr lang="en-US" dirty="0" smtClean="0"/>
                        <a:t>50%</a:t>
                      </a:r>
                      <a:endParaRPr lang="en-US" dirty="0"/>
                    </a:p>
                  </a:txBody>
                  <a:tcPr marL="84667" marR="84667"/>
                </a:tc>
              </a:tr>
              <a:tr h="1096704">
                <a:tc>
                  <a:txBody>
                    <a:bodyPr/>
                    <a:lstStyle/>
                    <a:p>
                      <a:endParaRPr lang="en-US" dirty="0" smtClean="0"/>
                    </a:p>
                    <a:p>
                      <a:r>
                        <a:rPr lang="en-US" dirty="0" smtClean="0"/>
                        <a:t>Grade 8</a:t>
                      </a:r>
                    </a:p>
                    <a:p>
                      <a:endParaRPr lang="en-US" dirty="0"/>
                    </a:p>
                  </a:txBody>
                  <a:tcPr marL="84667" marR="84667"/>
                </a:tc>
                <a:tc>
                  <a:txBody>
                    <a:bodyPr/>
                    <a:lstStyle/>
                    <a:p>
                      <a:pPr algn="ctr"/>
                      <a:endParaRPr lang="en-US" dirty="0" smtClean="0"/>
                    </a:p>
                    <a:p>
                      <a:pPr algn="ctr"/>
                      <a:r>
                        <a:rPr lang="en-US" dirty="0" smtClean="0"/>
                        <a:t>45%</a:t>
                      </a:r>
                      <a:endParaRPr lang="en-US" dirty="0"/>
                    </a:p>
                  </a:txBody>
                  <a:tcPr marL="84667" marR="84667"/>
                </a:tc>
                <a:tc>
                  <a:txBody>
                    <a:bodyPr/>
                    <a:lstStyle/>
                    <a:p>
                      <a:pPr algn="ctr"/>
                      <a:endParaRPr lang="en-US" dirty="0" smtClean="0"/>
                    </a:p>
                    <a:p>
                      <a:pPr algn="ctr"/>
                      <a:r>
                        <a:rPr lang="en-US" dirty="0" smtClean="0"/>
                        <a:t>55%</a:t>
                      </a:r>
                      <a:endParaRPr lang="en-US" dirty="0"/>
                    </a:p>
                  </a:txBody>
                  <a:tcPr marL="84667" marR="84667"/>
                </a:tc>
              </a:tr>
              <a:tr h="1096704">
                <a:tc>
                  <a:txBody>
                    <a:bodyPr/>
                    <a:lstStyle/>
                    <a:p>
                      <a:endParaRPr lang="en-US" dirty="0" smtClean="0"/>
                    </a:p>
                    <a:p>
                      <a:r>
                        <a:rPr lang="en-US" dirty="0" smtClean="0"/>
                        <a:t>Grade 12</a:t>
                      </a:r>
                    </a:p>
                    <a:p>
                      <a:endParaRPr lang="en-US" dirty="0"/>
                    </a:p>
                  </a:txBody>
                  <a:tcPr marL="84667" marR="84667"/>
                </a:tc>
                <a:tc>
                  <a:txBody>
                    <a:bodyPr/>
                    <a:lstStyle/>
                    <a:p>
                      <a:pPr algn="ctr"/>
                      <a:endParaRPr lang="en-US" dirty="0" smtClean="0"/>
                    </a:p>
                    <a:p>
                      <a:pPr algn="ctr"/>
                      <a:r>
                        <a:rPr lang="en-US" dirty="0" smtClean="0"/>
                        <a:t>30%</a:t>
                      </a:r>
                      <a:endParaRPr lang="en-US" dirty="0"/>
                    </a:p>
                  </a:txBody>
                  <a:tcPr marL="84667" marR="84667"/>
                </a:tc>
                <a:tc>
                  <a:txBody>
                    <a:bodyPr/>
                    <a:lstStyle/>
                    <a:p>
                      <a:pPr algn="ctr"/>
                      <a:endParaRPr lang="en-US" dirty="0" smtClean="0"/>
                    </a:p>
                    <a:p>
                      <a:pPr algn="ctr"/>
                      <a:r>
                        <a:rPr lang="en-US" dirty="0" smtClean="0"/>
                        <a:t>70%</a:t>
                      </a:r>
                      <a:endParaRPr lang="en-US" dirty="0"/>
                    </a:p>
                  </a:txBody>
                  <a:tcPr marL="84667" marR="84667"/>
                </a:tc>
              </a:tr>
            </a:tbl>
          </a:graphicData>
        </a:graphic>
      </p:graphicFrame>
    </p:spTree>
    <p:extLst>
      <p:ext uri="{BB962C8B-B14F-4D97-AF65-F5344CB8AC3E}">
        <p14:creationId xmlns:p14="http://schemas.microsoft.com/office/powerpoint/2010/main" val="1049594306"/>
      </p:ext>
    </p:extLst>
  </p:cSld>
  <p:clrMapOvr>
    <a:masterClrMapping/>
  </p:clrMapOvr>
  <p:transition xmlns:p14="http://schemas.microsoft.com/office/powerpoint/2010/main" advTm="13525"/>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62708"/>
            <a:ext cx="7024744" cy="773723"/>
          </a:xfrm>
        </p:spPr>
        <p:txBody>
          <a:bodyPr/>
          <a:lstStyle/>
          <a:p>
            <a:r>
              <a:rPr lang="en-US" dirty="0" smtClean="0"/>
              <a:t>Writing</a:t>
            </a:r>
            <a:endParaRPr lang="en-US" dirty="0"/>
          </a:p>
        </p:txBody>
      </p:sp>
      <p:sp>
        <p:nvSpPr>
          <p:cNvPr id="3" name="Content Placeholder 2"/>
          <p:cNvSpPr>
            <a:spLocks noGrp="1"/>
          </p:cNvSpPr>
          <p:nvPr>
            <p:ph idx="1"/>
          </p:nvPr>
        </p:nvSpPr>
        <p:spPr>
          <a:xfrm>
            <a:off x="604912" y="1336431"/>
            <a:ext cx="7877906" cy="4923691"/>
          </a:xfrm>
        </p:spPr>
        <p:txBody>
          <a:bodyPr>
            <a:normAutofit fontScale="85000" lnSpcReduction="20000"/>
          </a:bodyPr>
          <a:lstStyle/>
          <a:p>
            <a:pPr>
              <a:buNone/>
            </a:pPr>
            <a:r>
              <a:rPr lang="en-US" b="1" dirty="0" smtClean="0"/>
              <a:t>Writing Situation:</a:t>
            </a:r>
            <a:endParaRPr lang="en-US" dirty="0" smtClean="0"/>
          </a:p>
          <a:p>
            <a:pPr>
              <a:buNone/>
            </a:pPr>
            <a:r>
              <a:rPr lang="en-US" dirty="0" smtClean="0"/>
              <a:t>Many people feel that high school sports have little value in today’s educational picture.  They think that the money spent on extracurricular activities could be better spent on improving test scores and on preparing student to compete in a global society.  These pessimists state that given the economic downturn and lack of funding for educational programs today, extracurricular activities should be eliminated to make room for more important courses in schools such as technology, science, and mathematics.</a:t>
            </a:r>
          </a:p>
          <a:p>
            <a:endParaRPr lang="en-US" dirty="0" smtClean="0"/>
          </a:p>
          <a:p>
            <a:pPr>
              <a:buNone/>
            </a:pPr>
            <a:r>
              <a:rPr lang="en-US" b="1" dirty="0" smtClean="0"/>
              <a:t>Directions for Writing:</a:t>
            </a:r>
            <a:endParaRPr lang="en-US" dirty="0" smtClean="0"/>
          </a:p>
          <a:p>
            <a:pPr>
              <a:buNone/>
            </a:pPr>
            <a:r>
              <a:rPr lang="en-US" dirty="0" smtClean="0">
                <a:solidFill>
                  <a:srgbClr val="FF0000"/>
                </a:solidFill>
              </a:rPr>
              <a:t>Write a speech </a:t>
            </a:r>
            <a:r>
              <a:rPr lang="en-US" dirty="0" smtClean="0"/>
              <a:t>to be presented at a meeting of the school board in which </a:t>
            </a:r>
            <a:r>
              <a:rPr lang="en-US" dirty="0" smtClean="0">
                <a:solidFill>
                  <a:srgbClr val="FF0000"/>
                </a:solidFill>
              </a:rPr>
              <a:t>you express your opinion about school sports and extracurricular activities at the middle and high school </a:t>
            </a:r>
            <a:r>
              <a:rPr lang="en-US" dirty="0" smtClean="0"/>
              <a:t>levels.  Be sure to </a:t>
            </a:r>
            <a:r>
              <a:rPr lang="en-US" dirty="0" smtClean="0">
                <a:solidFill>
                  <a:srgbClr val="FF0000"/>
                </a:solidFill>
              </a:rPr>
              <a:t>give reasons for your opinion</a:t>
            </a:r>
            <a:r>
              <a:rPr lang="en-US" dirty="0" smtClean="0"/>
              <a:t>, and provide concrete evidence and </a:t>
            </a:r>
            <a:r>
              <a:rPr lang="en-US" dirty="0" smtClean="0">
                <a:solidFill>
                  <a:srgbClr val="FF0000"/>
                </a:solidFill>
              </a:rPr>
              <a:t>supporting details </a:t>
            </a:r>
            <a:r>
              <a:rPr lang="en-US" dirty="0" smtClean="0"/>
              <a:t>to convince the board to support your opinion.</a:t>
            </a:r>
          </a:p>
          <a:p>
            <a:endParaRPr lang="en-US" dirty="0" smtClean="0"/>
          </a:p>
          <a:p>
            <a:endParaRPr lang="en-US" dirty="0" smtClean="0"/>
          </a:p>
          <a:p>
            <a:endParaRPr lang="en-US" dirty="0"/>
          </a:p>
        </p:txBody>
      </p:sp>
    </p:spTree>
  </p:cSld>
  <p:clrMapOvr>
    <a:masterClrMapping/>
  </p:clrMapOvr>
  <p:transition xmlns:p14="http://schemas.microsoft.com/office/powerpoint/2010/main" advTm="30872"/>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1.8|1.8|1.7|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667</TotalTime>
  <Words>911</Words>
  <Application>Microsoft Macintosh PowerPoint</Application>
  <PresentationFormat>On-screen Show (4:3)</PresentationFormat>
  <Paragraphs>201</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Austin</vt:lpstr>
      <vt:lpstr>Document</vt:lpstr>
      <vt:lpstr>Image</vt:lpstr>
      <vt:lpstr>Multicultural Literature</vt:lpstr>
      <vt:lpstr>PowerPoint Presentation</vt:lpstr>
      <vt:lpstr>The Ultimate Goal</vt:lpstr>
      <vt:lpstr>College and Career Readiness  </vt:lpstr>
      <vt:lpstr>Daily Oral Language</vt:lpstr>
      <vt:lpstr>Daily Grammar Practice</vt:lpstr>
      <vt:lpstr>Reading Comprehension Skills</vt:lpstr>
      <vt:lpstr>Suggested Distribution of Reading</vt:lpstr>
      <vt:lpstr>Writing</vt:lpstr>
      <vt:lpstr>Planning</vt:lpstr>
      <vt:lpstr>Suggested Distribution of Writing</vt:lpstr>
      <vt:lpstr>Performance Exam</vt:lpstr>
      <vt:lpstr>Benchmarks </vt:lpstr>
      <vt:lpstr>PowerPoint Presentation</vt:lpstr>
      <vt:lpstr>PowerPoint Presentation</vt:lpstr>
      <vt:lpstr>PowerPoint Presentation</vt:lpstr>
      <vt:lpstr>After-School tutoring offered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Standards</dc:title>
  <dc:creator>Timothy Harris</dc:creator>
  <cp:lastModifiedBy>Gloria Walton</cp:lastModifiedBy>
  <cp:revision>52</cp:revision>
  <dcterms:created xsi:type="dcterms:W3CDTF">2011-05-30T19:52:16Z</dcterms:created>
  <dcterms:modified xsi:type="dcterms:W3CDTF">2014-09-08T15:10:25Z</dcterms:modified>
</cp:coreProperties>
</file>