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9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CB7191-55F6-194B-A164-1A00EC7F6172}" type="datetimeFigureOut">
              <a:rPr lang="en-US" smtClean="0"/>
              <a:t>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07C2BC-F273-D641-B7F1-D6673F86009A}" type="slidenum">
              <a:rPr lang="en-US" smtClean="0"/>
              <a:t>‹#›</a:t>
            </a:fld>
            <a:endParaRPr lang="en-US"/>
          </a:p>
        </p:txBody>
      </p:sp>
    </p:spTree>
    <p:extLst>
      <p:ext uri="{BB962C8B-B14F-4D97-AF65-F5344CB8AC3E}">
        <p14:creationId xmlns:p14="http://schemas.microsoft.com/office/powerpoint/2010/main" val="21673838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1/20/15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1/20/15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1/20/15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1/20/15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Martin Luther King</a:t>
            </a:r>
            <a:endParaRPr lang="en-US" dirty="0"/>
          </a:p>
        </p:txBody>
      </p:sp>
      <p:sp>
        <p:nvSpPr>
          <p:cNvPr id="5" name="Subtitle 4"/>
          <p:cNvSpPr>
            <a:spLocks noGrp="1"/>
          </p:cNvSpPr>
          <p:nvPr>
            <p:ph type="subTitle" idx="1"/>
          </p:nvPr>
        </p:nvSpPr>
        <p:spPr/>
        <p:txBody>
          <a:bodyPr>
            <a:normAutofit/>
          </a:bodyPr>
          <a:lstStyle/>
          <a:p>
            <a:r>
              <a:rPr lang="en-US" sz="4000" dirty="0" smtClean="0"/>
              <a:t>I Have a Dream Speech</a:t>
            </a:r>
            <a:endParaRPr lang="en-US" sz="4000" dirty="0"/>
          </a:p>
        </p:txBody>
      </p:sp>
      <p:pic>
        <p:nvPicPr>
          <p:cNvPr id="8" name="Picture Placeholder 7" descr="images.jpe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489" r="3489"/>
          <a:stretch>
            <a:fillRect/>
          </a:stretch>
        </p:blipFill>
        <p:spPr/>
      </p:pic>
    </p:spTree>
    <p:extLst>
      <p:ext uri="{BB962C8B-B14F-4D97-AF65-F5344CB8AC3E}">
        <p14:creationId xmlns:p14="http://schemas.microsoft.com/office/powerpoint/2010/main" val="8320673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use of descriptive words or phrases that recreate sensory experiences for the reader.  Imagery appeals to the five senses:  sight, hearing, smell, taste, and touch, to help the reader imagine exactly what is being described.</a:t>
            </a:r>
            <a:endParaRPr lang="en-US" sz="3200" dirty="0"/>
          </a:p>
          <a:p>
            <a:r>
              <a:rPr lang="en-US" sz="3200" dirty="0" smtClean="0">
                <a:solidFill>
                  <a:srgbClr val="993232"/>
                </a:solidFill>
              </a:rPr>
              <a:t>Example from speech: l 87-9:  </a:t>
            </a:r>
          </a:p>
          <a:p>
            <a:pPr marL="0" indent="0">
              <a:buNone/>
            </a:pPr>
            <a:r>
              <a:rPr lang="en-US" sz="3600" i="1" dirty="0" smtClean="0">
                <a:solidFill>
                  <a:srgbClr val="993232"/>
                </a:solidFill>
              </a:rPr>
              <a:t>heat of injustice, oasis of freedom</a:t>
            </a:r>
            <a:endParaRPr lang="en-US" sz="3600" i="1" dirty="0">
              <a:solidFill>
                <a:srgbClr val="993232"/>
              </a:solidFill>
            </a:endParaRPr>
          </a:p>
        </p:txBody>
      </p:sp>
    </p:spTree>
    <p:extLst>
      <p:ext uri="{BB962C8B-B14F-4D97-AF65-F5344CB8AC3E}">
        <p14:creationId xmlns:p14="http://schemas.microsoft.com/office/powerpoint/2010/main" val="12090532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Rhetorical Devices</a:t>
            </a:r>
            <a:endParaRPr lang="en-US" dirty="0"/>
          </a:p>
        </p:txBody>
      </p:sp>
      <p:sp>
        <p:nvSpPr>
          <p:cNvPr id="11" name="Content Placeholder 10"/>
          <p:cNvSpPr>
            <a:spLocks noGrp="1"/>
          </p:cNvSpPr>
          <p:nvPr>
            <p:ph idx="1"/>
          </p:nvPr>
        </p:nvSpPr>
        <p:spPr/>
        <p:txBody>
          <a:bodyPr>
            <a:normAutofit/>
          </a:bodyPr>
          <a:lstStyle/>
          <a:p>
            <a:r>
              <a:rPr lang="en-US" sz="3600" dirty="0" smtClean="0"/>
              <a:t>Techniques writers use to enhance their arguments and communicate more effectively.</a:t>
            </a:r>
          </a:p>
          <a:p>
            <a:endParaRPr lang="en-US" sz="3600" dirty="0"/>
          </a:p>
          <a:p>
            <a:r>
              <a:rPr lang="en-US" sz="3600" dirty="0">
                <a:solidFill>
                  <a:srgbClr val="993232"/>
                </a:solidFill>
              </a:rPr>
              <a:t>Example from speech:</a:t>
            </a:r>
          </a:p>
          <a:p>
            <a:endParaRPr lang="en-US" sz="3600" dirty="0"/>
          </a:p>
        </p:txBody>
      </p:sp>
    </p:spTree>
    <p:extLst>
      <p:ext uri="{BB962C8B-B14F-4D97-AF65-F5344CB8AC3E}">
        <p14:creationId xmlns:p14="http://schemas.microsoft.com/office/powerpoint/2010/main" val="14241091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lstStyle/>
          <a:p>
            <a:r>
              <a:rPr lang="en-US" sz="3600" dirty="0" smtClean="0"/>
              <a:t>The repeated use of the same word or phrase.  It is primarily used for emphasis.</a:t>
            </a:r>
          </a:p>
          <a:p>
            <a:endParaRPr lang="en-US" dirty="0"/>
          </a:p>
          <a:p>
            <a:r>
              <a:rPr lang="en-US" sz="3200" dirty="0" smtClean="0">
                <a:solidFill>
                  <a:srgbClr val="993232"/>
                </a:solidFill>
              </a:rPr>
              <a:t>Example from speech:  </a:t>
            </a:r>
            <a:endParaRPr lang="en-US" sz="3200" dirty="0">
              <a:solidFill>
                <a:srgbClr val="993232"/>
              </a:solidFill>
            </a:endParaRPr>
          </a:p>
        </p:txBody>
      </p:sp>
    </p:spTree>
    <p:extLst>
      <p:ext uri="{BB962C8B-B14F-4D97-AF65-F5344CB8AC3E}">
        <p14:creationId xmlns:p14="http://schemas.microsoft.com/office/powerpoint/2010/main" val="15778493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lstStyle/>
          <a:p>
            <a:r>
              <a:rPr lang="en-US" sz="3600" dirty="0" smtClean="0"/>
              <a:t>The repetition of similar grammatical structures, words, phrases, or sentences.  It is used to show that ideas are related or equal in importance.</a:t>
            </a:r>
            <a:endParaRPr lang="en-US" sz="3600" dirty="0"/>
          </a:p>
          <a:p>
            <a:r>
              <a:rPr lang="en-US" sz="2800" dirty="0" smtClean="0">
                <a:solidFill>
                  <a:srgbClr val="993232"/>
                </a:solidFill>
              </a:rPr>
              <a:t>Example from speech:</a:t>
            </a:r>
            <a:endParaRPr lang="en-US" sz="2800" dirty="0">
              <a:solidFill>
                <a:srgbClr val="993232"/>
              </a:solidFill>
            </a:endParaRPr>
          </a:p>
        </p:txBody>
      </p:sp>
    </p:spTree>
    <p:extLst>
      <p:ext uri="{BB962C8B-B14F-4D97-AF65-F5344CB8AC3E}">
        <p14:creationId xmlns:p14="http://schemas.microsoft.com/office/powerpoint/2010/main" val="4385804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analogy</a:t>
            </a:r>
            <a:endParaRPr lang="en-US" dirty="0"/>
          </a:p>
        </p:txBody>
      </p:sp>
      <p:sp>
        <p:nvSpPr>
          <p:cNvPr id="3" name="Content Placeholder 2"/>
          <p:cNvSpPr>
            <a:spLocks noGrp="1"/>
          </p:cNvSpPr>
          <p:nvPr>
            <p:ph idx="1"/>
          </p:nvPr>
        </p:nvSpPr>
        <p:spPr/>
        <p:txBody>
          <a:bodyPr/>
          <a:lstStyle/>
          <a:p>
            <a:r>
              <a:rPr lang="en-US" sz="3200" dirty="0" smtClean="0"/>
              <a:t>A point – by – point comparison of two subjects.  It can help convey ideas that are hard to grasp. Often analogies are used in nonfiction  to explain unfamiliar subjects or ideas in terms of familiar ones.</a:t>
            </a:r>
            <a:endParaRPr lang="en-US" dirty="0" smtClean="0"/>
          </a:p>
          <a:p>
            <a:r>
              <a:rPr lang="en-US" sz="3200" dirty="0">
                <a:solidFill>
                  <a:schemeClr val="accent1"/>
                </a:solidFill>
              </a:rPr>
              <a:t>Example from speech:</a:t>
            </a:r>
          </a:p>
          <a:p>
            <a:endParaRPr lang="en-US" dirty="0"/>
          </a:p>
          <a:p>
            <a:endParaRPr lang="en-US" dirty="0" smtClean="0"/>
          </a:p>
          <a:p>
            <a:endParaRPr lang="en-US" dirty="0"/>
          </a:p>
        </p:txBody>
      </p:sp>
    </p:spTree>
    <p:extLst>
      <p:ext uri="{BB962C8B-B14F-4D97-AF65-F5344CB8AC3E}">
        <p14:creationId xmlns:p14="http://schemas.microsoft.com/office/powerpoint/2010/main" val="29930931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normAutofit/>
          </a:bodyPr>
          <a:lstStyle/>
          <a:p>
            <a:r>
              <a:rPr lang="en-US" sz="3200" dirty="0" smtClean="0"/>
              <a:t>A comparison between two things that are basically unlike but have something in common.  A metaphor does not use the words like or as.  </a:t>
            </a:r>
            <a:endParaRPr lang="en-US" sz="3200" dirty="0"/>
          </a:p>
          <a:p>
            <a:r>
              <a:rPr lang="en-US" sz="3200" dirty="0">
                <a:solidFill>
                  <a:srgbClr val="993232"/>
                </a:solidFill>
              </a:rPr>
              <a:t>Example from speech:</a:t>
            </a:r>
          </a:p>
          <a:p>
            <a:endParaRPr lang="en-US" sz="3200" dirty="0"/>
          </a:p>
        </p:txBody>
      </p:sp>
    </p:spTree>
    <p:extLst>
      <p:ext uri="{BB962C8B-B14F-4D97-AF65-F5344CB8AC3E}">
        <p14:creationId xmlns:p14="http://schemas.microsoft.com/office/powerpoint/2010/main" val="1776958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p:txBody>
          <a:bodyPr>
            <a:normAutofit/>
          </a:bodyPr>
          <a:lstStyle/>
          <a:p>
            <a:r>
              <a:rPr lang="en-US" sz="3600" dirty="0" smtClean="0"/>
              <a:t>The repetition of consonant sounds at the beginning of words.  </a:t>
            </a:r>
          </a:p>
          <a:p>
            <a:endParaRPr lang="en-US" sz="3600" dirty="0"/>
          </a:p>
          <a:p>
            <a:r>
              <a:rPr lang="en-US" sz="3600" dirty="0">
                <a:solidFill>
                  <a:srgbClr val="993232"/>
                </a:solidFill>
              </a:rPr>
              <a:t>Example from speech:</a:t>
            </a:r>
          </a:p>
          <a:p>
            <a:endParaRPr lang="en-US" sz="3600" dirty="0">
              <a:solidFill>
                <a:srgbClr val="993232"/>
              </a:solidFill>
            </a:endParaRPr>
          </a:p>
        </p:txBody>
      </p:sp>
    </p:spTree>
    <p:extLst>
      <p:ext uri="{BB962C8B-B14F-4D97-AF65-F5344CB8AC3E}">
        <p14:creationId xmlns:p14="http://schemas.microsoft.com/office/powerpoint/2010/main" val="9517641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anaphora</a:t>
            </a:r>
            <a:endParaRPr lang="en-US" dirty="0"/>
          </a:p>
        </p:txBody>
      </p:sp>
      <p:sp>
        <p:nvSpPr>
          <p:cNvPr id="3" name="Content Placeholder 2"/>
          <p:cNvSpPr>
            <a:spLocks noGrp="1"/>
          </p:cNvSpPr>
          <p:nvPr>
            <p:ph idx="1"/>
          </p:nvPr>
        </p:nvSpPr>
        <p:spPr/>
        <p:txBody>
          <a:bodyPr>
            <a:normAutofit/>
          </a:bodyPr>
          <a:lstStyle/>
          <a:p>
            <a:r>
              <a:rPr lang="en-US" sz="3600" dirty="0"/>
              <a:t>In writing or speech, the deliberate </a:t>
            </a:r>
            <a:r>
              <a:rPr lang="en-US" sz="3600" dirty="0" smtClean="0"/>
              <a:t>repetition of the first part of the sentence in order to achieve an artistic effect.</a:t>
            </a:r>
          </a:p>
          <a:p>
            <a:endParaRPr lang="en-US" sz="3600" dirty="0"/>
          </a:p>
          <a:p>
            <a:r>
              <a:rPr lang="en-US" sz="3600" dirty="0" smtClean="0">
                <a:solidFill>
                  <a:schemeClr val="accent1"/>
                </a:solidFill>
              </a:rPr>
              <a:t>Example from speech:</a:t>
            </a:r>
            <a:endParaRPr lang="en-US" sz="3600" dirty="0">
              <a:solidFill>
                <a:schemeClr val="accent1"/>
              </a:solidFill>
            </a:endParaRPr>
          </a:p>
        </p:txBody>
      </p:sp>
    </p:spTree>
    <p:extLst>
      <p:ext uri="{BB962C8B-B14F-4D97-AF65-F5344CB8AC3E}">
        <p14:creationId xmlns:p14="http://schemas.microsoft.com/office/powerpoint/2010/main" val="10261783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a:t>
            </a:r>
            <a:endParaRPr lang="en-US" dirty="0"/>
          </a:p>
        </p:txBody>
      </p:sp>
      <p:sp>
        <p:nvSpPr>
          <p:cNvPr id="3" name="Content Placeholder 2"/>
          <p:cNvSpPr>
            <a:spLocks noGrp="1"/>
          </p:cNvSpPr>
          <p:nvPr>
            <p:ph idx="1"/>
          </p:nvPr>
        </p:nvSpPr>
        <p:spPr>
          <a:xfrm>
            <a:off x="779463" y="1828800"/>
            <a:ext cx="7583488" cy="4744423"/>
          </a:xfrm>
        </p:spPr>
        <p:txBody>
          <a:bodyPr>
            <a:noAutofit/>
          </a:bodyPr>
          <a:lstStyle/>
          <a:p>
            <a:r>
              <a:rPr lang="en-US" sz="2800" dirty="0"/>
              <a:t>Symbolism is the use of symbols to signify ideas and qualities by giving them symbolic meanings that are different from their literal sense.</a:t>
            </a:r>
          </a:p>
          <a:p>
            <a:r>
              <a:rPr lang="en-US" sz="2800" dirty="0" smtClean="0"/>
              <a:t>Generally</a:t>
            </a:r>
            <a:r>
              <a:rPr lang="en-US" sz="2800" dirty="0"/>
              <a:t>, it is an object representing another to give it an entirely different meaning that is much deeper and more significant. </a:t>
            </a:r>
            <a:endParaRPr lang="en-US" sz="2800" dirty="0" smtClean="0"/>
          </a:p>
          <a:p>
            <a:r>
              <a:rPr lang="en-US" sz="2800" dirty="0" smtClean="0">
                <a:solidFill>
                  <a:srgbClr val="993232"/>
                </a:solidFill>
              </a:rPr>
              <a:t>Examples from text:</a:t>
            </a:r>
            <a:endParaRPr lang="en-US" sz="2800" dirty="0">
              <a:solidFill>
                <a:srgbClr val="993232"/>
              </a:solidFill>
            </a:endParaRPr>
          </a:p>
        </p:txBody>
      </p:sp>
    </p:spTree>
    <p:extLst>
      <p:ext uri="{BB962C8B-B14F-4D97-AF65-F5344CB8AC3E}">
        <p14:creationId xmlns:p14="http://schemas.microsoft.com/office/powerpoint/2010/main" val="19822450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422</TotalTime>
  <Words>314</Words>
  <Application>Microsoft Macintosh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Precedent</vt:lpstr>
      <vt:lpstr>Martin Luther King</vt:lpstr>
      <vt:lpstr>Rhetorical Devices</vt:lpstr>
      <vt:lpstr>repetition</vt:lpstr>
      <vt:lpstr>parallelism</vt:lpstr>
      <vt:lpstr>analogy</vt:lpstr>
      <vt:lpstr>metaphor</vt:lpstr>
      <vt:lpstr>alliteration</vt:lpstr>
      <vt:lpstr>anaphora</vt:lpstr>
      <vt:lpstr>symbolism</vt:lpstr>
      <vt:lpstr>imagery</vt:lpstr>
    </vt:vector>
  </TitlesOfParts>
  <Company>buford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A Dream”</dc:title>
  <dc:creator>Gloria Walton</dc:creator>
  <cp:lastModifiedBy>Gloria Walton</cp:lastModifiedBy>
  <cp:revision>6</cp:revision>
  <cp:lastPrinted>2015-01-20T18:32:27Z</cp:lastPrinted>
  <dcterms:created xsi:type="dcterms:W3CDTF">2015-01-20T12:32:15Z</dcterms:created>
  <dcterms:modified xsi:type="dcterms:W3CDTF">2015-01-20T19:35:06Z</dcterms:modified>
</cp:coreProperties>
</file>