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handoutMasterIdLst>
    <p:handoutMasterId r:id="rId13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E3630-772A-4D13-A8BA-199A9DD40DE4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E12E3-47C0-4635-9C8B-A3A22D997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03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5F6A-A4A4-449A-A27C-883C578390B9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26C3-F872-405C-94AF-7E126B3A3C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31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5F6A-A4A4-449A-A27C-883C578390B9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26C3-F872-405C-94AF-7E126B3A3C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22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5F6A-A4A4-449A-A27C-883C578390B9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26C3-F872-405C-94AF-7E126B3A3C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73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5F6A-A4A4-449A-A27C-883C578390B9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26C3-F872-405C-94AF-7E126B3A3C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016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5F6A-A4A4-449A-A27C-883C578390B9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26C3-F872-405C-94AF-7E126B3A3C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14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5F6A-A4A4-449A-A27C-883C578390B9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26C3-F872-405C-94AF-7E126B3A3C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50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5F6A-A4A4-449A-A27C-883C578390B9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26C3-F872-405C-94AF-7E126B3A3C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6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5F6A-A4A4-449A-A27C-883C578390B9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26C3-F872-405C-94AF-7E126B3A3C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55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5F6A-A4A4-449A-A27C-883C578390B9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26C3-F872-405C-94AF-7E126B3A3C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28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5F6A-A4A4-449A-A27C-883C578390B9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26C3-F872-405C-94AF-7E126B3A3C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9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5F6A-A4A4-449A-A27C-883C578390B9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26C3-F872-405C-94AF-7E126B3A3C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27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5F6A-A4A4-449A-A27C-883C578390B9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26C3-F872-405C-94AF-7E126B3A3C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81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5F6A-A4A4-449A-A27C-883C578390B9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26C3-F872-405C-94AF-7E126B3A3C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301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5F6A-A4A4-449A-A27C-883C578390B9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26C3-F872-405C-94AF-7E126B3A3C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19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5F6A-A4A4-449A-A27C-883C578390B9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26C3-F872-405C-94AF-7E126B3A3C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54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5F6A-A4A4-449A-A27C-883C578390B9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26C3-F872-405C-94AF-7E126B3A3C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34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5F6A-A4A4-449A-A27C-883C578390B9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26C3-F872-405C-94AF-7E126B3A3C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08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04B5F6A-A4A4-449A-A27C-883C578390B9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626C3-F872-405C-94AF-7E126B3A3C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146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gloria.walton\AppData\Local\Microsoft\Windows\Temporary%20Internet%20Files\Content.IE5\EBRETDW2\MS910218960%5b1%5d.wav" TargetMode="Externa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gloria.walton\AppData\Local\Microsoft\Windows\Temporary%20Internet%20Files\Content.IE5\BHW6GE7F\MS910219054%5b1%5d.wav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2.wmf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dirty="0" smtClean="0">
                <a:solidFill>
                  <a:srgbClr val="FF0000"/>
                </a:solidFill>
              </a:rPr>
              <a:t>Cred</a:t>
            </a:r>
            <a:br>
              <a:rPr lang="en-US" sz="8800" dirty="0" smtClean="0">
                <a:solidFill>
                  <a:srgbClr val="FF0000"/>
                </a:solidFill>
              </a:rPr>
            </a:b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Greek and Latin Root Words Vocabulary November 17, 2014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550" y="2541955"/>
            <a:ext cx="6498899" cy="1774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9.  incredible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(</a:t>
            </a:r>
            <a:r>
              <a:rPr lang="en-US" sz="2800" dirty="0" err="1" smtClean="0"/>
              <a:t>adj</a:t>
            </a:r>
            <a:r>
              <a:rPr lang="en-US" sz="2800" dirty="0" smtClean="0"/>
              <a:t>)  not </a:t>
            </a:r>
            <a:r>
              <a:rPr lang="en-US" sz="4800" b="1" dirty="0" smtClean="0">
                <a:solidFill>
                  <a:srgbClr val="00B0F0"/>
                </a:solidFill>
              </a:rPr>
              <a:t>believable</a:t>
            </a:r>
            <a:r>
              <a:rPr lang="en-US" sz="2800" dirty="0" smtClean="0"/>
              <a:t>; improbable; unlikely</a:t>
            </a:r>
            <a:endParaRPr lang="en-US" sz="2800" dirty="0"/>
          </a:p>
        </p:txBody>
      </p:sp>
      <p:pic>
        <p:nvPicPr>
          <p:cNvPr id="6148" name="Picture 4" descr="C:\Users\gloria.walton\AppData\Local\Microsoft\Windows\Temporary Internet Files\Content.IE5\XQ1ZC2C4\MP90042299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3849" y="3581400"/>
            <a:ext cx="4687426" cy="3094434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81400"/>
            <a:ext cx="3505200" cy="2804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10.  incredulous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(</a:t>
            </a:r>
            <a:r>
              <a:rPr lang="en-US" sz="3200" dirty="0" err="1" smtClean="0"/>
              <a:t>adj</a:t>
            </a:r>
            <a:r>
              <a:rPr lang="en-US" sz="3200" dirty="0" smtClean="0"/>
              <a:t>)  doubting; unwilling or unable to </a:t>
            </a:r>
            <a:r>
              <a:rPr lang="en-US" sz="5400" b="1" dirty="0" smtClean="0">
                <a:solidFill>
                  <a:srgbClr val="00B0F0"/>
                </a:solidFill>
              </a:rPr>
              <a:t>believe</a:t>
            </a:r>
            <a:endParaRPr lang="en-US" sz="3200" b="1" dirty="0">
              <a:solidFill>
                <a:srgbClr val="00B0F0"/>
              </a:solidFill>
            </a:endParaRPr>
          </a:p>
        </p:txBody>
      </p:sp>
      <p:pic>
        <p:nvPicPr>
          <p:cNvPr id="7171" name="Picture 3" descr="C:\Users\gloria.walton\AppData\Local\Microsoft\Windows\Temporary Internet Files\Content.IE5\BHW6GE7F\MP900422224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2590800"/>
            <a:ext cx="2667000" cy="3998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1.  credit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676401"/>
            <a:ext cx="6711654" cy="4572006"/>
          </a:xfrm>
        </p:spPr>
        <p:txBody>
          <a:bodyPr/>
          <a:lstStyle/>
          <a:p>
            <a:r>
              <a:rPr lang="en-US" sz="2800" dirty="0" smtClean="0"/>
              <a:t>(v) </a:t>
            </a:r>
            <a:r>
              <a:rPr lang="en-US" sz="2400" dirty="0" smtClean="0"/>
              <a:t> </a:t>
            </a:r>
            <a:r>
              <a:rPr lang="en-US" sz="2800" dirty="0" smtClean="0"/>
              <a:t>to </a:t>
            </a:r>
            <a:r>
              <a:rPr lang="en-US" sz="4800" b="1" dirty="0" smtClean="0">
                <a:solidFill>
                  <a:srgbClr val="00B0F0"/>
                </a:solidFill>
              </a:rPr>
              <a:t>believe</a:t>
            </a:r>
            <a:r>
              <a:rPr lang="en-US" sz="4800" dirty="0" smtClean="0">
                <a:solidFill>
                  <a:srgbClr val="00B0F0"/>
                </a:solidFill>
              </a:rPr>
              <a:t> </a:t>
            </a:r>
            <a:r>
              <a:rPr lang="en-US" sz="2800" dirty="0" smtClean="0"/>
              <a:t>that someone will do something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MS910218960[1]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6700" y="3339155"/>
            <a:ext cx="762000" cy="762000"/>
          </a:xfrm>
          <a:prstGeom prst="rect">
            <a:avLst/>
          </a:prstGeom>
        </p:spPr>
      </p:pic>
      <p:pic>
        <p:nvPicPr>
          <p:cNvPr id="1027" name="Picture 3" descr="C:\Users\gloria.walton\AppData\Local\Microsoft\Windows\Temporary Internet Files\Content.IE5\XQ1ZC2C4\MC900441461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3106" y="3804155"/>
            <a:ext cx="2742857" cy="2742857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660" y="4680653"/>
            <a:ext cx="2926080" cy="21275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552" y="2438400"/>
            <a:ext cx="3699907" cy="4640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2.  creditor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752601"/>
            <a:ext cx="6711654" cy="449580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(n) a person who </a:t>
            </a:r>
            <a:r>
              <a:rPr lang="en-US" sz="4800" b="1" dirty="0" smtClean="0">
                <a:solidFill>
                  <a:srgbClr val="00B0F0"/>
                </a:solidFill>
              </a:rPr>
              <a:t>believes</a:t>
            </a:r>
            <a:r>
              <a:rPr lang="en-US" sz="2800" dirty="0" smtClean="0"/>
              <a:t> that he will be paid back for the money that he loaned.</a:t>
            </a:r>
            <a:endParaRPr lang="en-US" sz="2800" dirty="0"/>
          </a:p>
        </p:txBody>
      </p:sp>
      <p:pic>
        <p:nvPicPr>
          <p:cNvPr id="2052" name="Picture 4" descr="C:\Users\gloria.walton\AppData\Local\Microsoft\Windows\Temporary Internet Files\Content.IE5\XQ1ZC2C4\MP90044837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994061">
            <a:off x="147756" y="4175854"/>
            <a:ext cx="3733800" cy="1752600"/>
          </a:xfrm>
          <a:prstGeom prst="rect">
            <a:avLst/>
          </a:prstGeom>
          <a:noFill/>
        </p:spPr>
      </p:pic>
      <p:pic>
        <p:nvPicPr>
          <p:cNvPr id="2053" name="Picture 5" descr="C:\Users\gloria.walton\AppData\Local\Microsoft\Windows\Temporary Internet Files\Content.IE5\BHW6GE7F\MP900442178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91694">
            <a:off x="5483200" y="3437823"/>
            <a:ext cx="3048000" cy="3048000"/>
          </a:xfrm>
          <a:prstGeom prst="rect">
            <a:avLst/>
          </a:prstGeom>
          <a:noFill/>
        </p:spPr>
      </p:pic>
      <p:pic>
        <p:nvPicPr>
          <p:cNvPr id="2055" name="Picture 7" descr="C:\Users\gloria.walton\AppData\Local\Microsoft\Windows\Temporary Internet Files\Content.IE5\BHW6GE7F\MP900400856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1391" y="4633058"/>
            <a:ext cx="2744272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3.  credible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676401"/>
            <a:ext cx="6711654" cy="457200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(</a:t>
            </a:r>
            <a:r>
              <a:rPr lang="en-US" sz="2800" dirty="0" err="1" smtClean="0"/>
              <a:t>adj</a:t>
            </a:r>
            <a:r>
              <a:rPr lang="en-US" sz="2800" dirty="0" smtClean="0"/>
              <a:t>)  </a:t>
            </a:r>
            <a:r>
              <a:rPr lang="en-US" sz="4800" b="1" dirty="0" smtClean="0">
                <a:solidFill>
                  <a:srgbClr val="00B0F0"/>
                </a:solidFill>
              </a:rPr>
              <a:t>believable</a:t>
            </a:r>
            <a:r>
              <a:rPr lang="en-US" sz="2800" dirty="0" smtClean="0"/>
              <a:t>; reliable</a:t>
            </a:r>
            <a:endParaRPr lang="en-US" sz="2800" dirty="0"/>
          </a:p>
        </p:txBody>
      </p:sp>
      <p:pic>
        <p:nvPicPr>
          <p:cNvPr id="3074" name="Picture 2" descr="C:\Users\gloria.walton\AppData\Local\Microsoft\Windows\Temporary Internet Files\Content.IE5\S8V9CTQL\MC900293142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6140" y="3733800"/>
            <a:ext cx="1817827" cy="1697126"/>
          </a:xfrm>
          <a:prstGeom prst="rect">
            <a:avLst/>
          </a:prstGeom>
          <a:noFill/>
        </p:spPr>
      </p:pic>
      <p:pic>
        <p:nvPicPr>
          <p:cNvPr id="7" name="MS910219054[1]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08600" y="3124199"/>
            <a:ext cx="838200" cy="838200"/>
          </a:xfrm>
          <a:prstGeom prst="rect">
            <a:avLst/>
          </a:prstGeom>
        </p:spPr>
      </p:pic>
      <p:pic>
        <p:nvPicPr>
          <p:cNvPr id="3077" name="Picture 5" descr="C:\Users\gloria.walton\AppData\Local\Microsoft\Windows\Temporary Internet Files\Content.IE5\EBRETDW2\MC900331728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9104" y="3962399"/>
            <a:ext cx="2717495" cy="2651271"/>
          </a:xfrm>
          <a:prstGeom prst="rect">
            <a:avLst/>
          </a:prstGeom>
          <a:noFill/>
        </p:spPr>
      </p:pic>
      <p:pic>
        <p:nvPicPr>
          <p:cNvPr id="3079" name="Picture 7" descr="C:\Users\gloria.walton\AppData\Local\Microsoft\Windows\Temporary Internet Files\Content.IE5\XQ1ZC2C4\MP900402124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2971800"/>
            <a:ext cx="2438400" cy="3655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4.  credential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600201"/>
            <a:ext cx="6711654" cy="464820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(n)  a document that proves that a person is </a:t>
            </a:r>
            <a:r>
              <a:rPr lang="en-US" sz="4800" b="1" dirty="0" smtClean="0">
                <a:solidFill>
                  <a:srgbClr val="00B0F0"/>
                </a:solidFill>
              </a:rPr>
              <a:t>believable </a:t>
            </a:r>
            <a:endParaRPr lang="en-US" sz="2800" b="1" dirty="0">
              <a:solidFill>
                <a:srgbClr val="00B0F0"/>
              </a:solidFill>
            </a:endParaRPr>
          </a:p>
        </p:txBody>
      </p:sp>
      <p:pic>
        <p:nvPicPr>
          <p:cNvPr id="4099" name="Picture 3" descr="C:\Users\gloria.walton\AppData\Local\Microsoft\Windows\Temporary Internet Files\Content.IE5\XQ1ZC2C4\MC90030122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710" y="3924304"/>
            <a:ext cx="2667000" cy="2697966"/>
          </a:xfrm>
          <a:prstGeom prst="rect">
            <a:avLst/>
          </a:prstGeom>
          <a:noFill/>
        </p:spPr>
      </p:pic>
      <p:pic>
        <p:nvPicPr>
          <p:cNvPr id="4100" name="Picture 4" descr="C:\Users\gloria.walton\AppData\Local\Microsoft\Windows\Temporary Internet Files\Content.IE5\S8V9CTQL\MC900056225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23" y="3027209"/>
            <a:ext cx="1939442" cy="1832458"/>
          </a:xfrm>
          <a:prstGeom prst="rect">
            <a:avLst/>
          </a:prstGeom>
          <a:noFill/>
        </p:spPr>
      </p:pic>
      <p:pic>
        <p:nvPicPr>
          <p:cNvPr id="4101" name="Picture 5" descr="C:\Users\gloria.walton\AppData\Local\Microsoft\Windows\Temporary Internet Files\Content.IE5\XQ1ZC2C4\MC900293142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1842" y="4551280"/>
            <a:ext cx="1817827" cy="1697126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8804" y="2974262"/>
            <a:ext cx="3184700" cy="37708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676" y="4859667"/>
            <a:ext cx="2917326" cy="1770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5.  credulous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2985"/>
            <a:ext cx="6711654" cy="41954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(</a:t>
            </a:r>
            <a:r>
              <a:rPr lang="en-US" sz="2800" dirty="0" err="1" smtClean="0"/>
              <a:t>adj</a:t>
            </a:r>
            <a:r>
              <a:rPr lang="en-US" sz="2800" dirty="0" smtClean="0"/>
              <a:t>)  tending to </a:t>
            </a:r>
            <a:r>
              <a:rPr lang="en-US" sz="4800" b="1" dirty="0" smtClean="0">
                <a:solidFill>
                  <a:srgbClr val="00B0F0"/>
                </a:solidFill>
              </a:rPr>
              <a:t>believe</a:t>
            </a:r>
            <a:r>
              <a:rPr lang="en-US" sz="2800" dirty="0" smtClean="0"/>
              <a:t> too easily; easily convinced; easily fooled</a:t>
            </a:r>
            <a:endParaRPr lang="en-US" sz="2800" dirty="0"/>
          </a:p>
        </p:txBody>
      </p:sp>
      <p:pic>
        <p:nvPicPr>
          <p:cNvPr id="5122" name="Picture 2" descr="C:\Users\gloria.walton\AppData\Local\Microsoft\Windows\Temporary Internet Files\Content.IE5\S8V9CTQL\MC900059145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124200"/>
            <a:ext cx="2662554" cy="3493058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581400"/>
            <a:ext cx="3200400" cy="2937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6.  creed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(n)  a set of religious </a:t>
            </a:r>
            <a:r>
              <a:rPr lang="en-US" sz="6000" b="1" dirty="0" smtClean="0">
                <a:solidFill>
                  <a:srgbClr val="00B0F0"/>
                </a:solidFill>
              </a:rPr>
              <a:t>beliefs</a:t>
            </a:r>
            <a:r>
              <a:rPr lang="en-US" sz="3200" dirty="0" smtClean="0"/>
              <a:t> or principles</a:t>
            </a:r>
          </a:p>
          <a:p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21" y="3557930"/>
            <a:ext cx="3404103" cy="34463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844" y="1168223"/>
            <a:ext cx="3713378" cy="33000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1764" y="3657600"/>
            <a:ext cx="2638762" cy="3734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7.  accreditation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(n)  granting approval or </a:t>
            </a:r>
            <a:r>
              <a:rPr lang="en-US" sz="4000" b="1" dirty="0" smtClean="0">
                <a:solidFill>
                  <a:srgbClr val="00B0F0"/>
                </a:solidFill>
              </a:rPr>
              <a:t>belief</a:t>
            </a:r>
            <a:r>
              <a:rPr lang="en-US" dirty="0" smtClean="0"/>
              <a:t> in a school.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10" y="3136879"/>
            <a:ext cx="2496312" cy="3121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017375"/>
            <a:ext cx="3360159" cy="33601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767" y="3657600"/>
            <a:ext cx="3020330" cy="2590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8.  discredit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2925"/>
            <a:ext cx="7234554" cy="419548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(v)  to refuse to </a:t>
            </a:r>
            <a:r>
              <a:rPr lang="en-US" sz="5400" b="1" dirty="0" smtClean="0">
                <a:solidFill>
                  <a:srgbClr val="00B0F0"/>
                </a:solidFill>
              </a:rPr>
              <a:t>believe</a:t>
            </a:r>
            <a:r>
              <a:rPr lang="en-US" sz="3200" dirty="0" smtClean="0"/>
              <a:t>; </a:t>
            </a:r>
          </a:p>
          <a:p>
            <a:pPr marL="0" indent="0">
              <a:buNone/>
            </a:pPr>
            <a:r>
              <a:rPr lang="en-US" sz="3200" dirty="0" smtClean="0"/>
              <a:t>to reject as untrue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657600"/>
            <a:ext cx="4800600" cy="3314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9088">
            <a:off x="4600943" y="4148376"/>
            <a:ext cx="4562956" cy="1861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135</TotalTime>
  <Words>155</Words>
  <Application>Microsoft Office PowerPoint</Application>
  <PresentationFormat>On-screen Show (4:3)</PresentationFormat>
  <Paragraphs>24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Ion</vt:lpstr>
      <vt:lpstr>Cred </vt:lpstr>
      <vt:lpstr>1.  credit</vt:lpstr>
      <vt:lpstr>2.  creditor</vt:lpstr>
      <vt:lpstr>3.  credible</vt:lpstr>
      <vt:lpstr>4.  credential</vt:lpstr>
      <vt:lpstr>5.  credulous</vt:lpstr>
      <vt:lpstr>6.  creed</vt:lpstr>
      <vt:lpstr>7.  accreditation</vt:lpstr>
      <vt:lpstr>8.  discredit</vt:lpstr>
      <vt:lpstr>9.  incredible</vt:lpstr>
      <vt:lpstr>10.  incredulous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cred</dc:title>
  <dc:creator>setup</dc:creator>
  <cp:lastModifiedBy>Gloria Walton</cp:lastModifiedBy>
  <cp:revision>15</cp:revision>
  <dcterms:created xsi:type="dcterms:W3CDTF">2014-01-10T19:50:37Z</dcterms:created>
  <dcterms:modified xsi:type="dcterms:W3CDTF">2015-10-27T12:13:49Z</dcterms:modified>
</cp:coreProperties>
</file>